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60" r:id="rId5"/>
    <p:sldId id="271" r:id="rId6"/>
    <p:sldId id="272" r:id="rId7"/>
    <p:sldId id="274" r:id="rId8"/>
    <p:sldId id="262" r:id="rId9"/>
    <p:sldId id="275" r:id="rId10"/>
    <p:sldId id="263" r:id="rId11"/>
    <p:sldId id="273" r:id="rId12"/>
    <p:sldId id="264" r:id="rId13"/>
    <p:sldId id="276" r:id="rId14"/>
    <p:sldId id="277" r:id="rId15"/>
    <p:sldId id="268"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62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xfrm>
            <a:off x="1143000" y="685800"/>
            <a:ext cx="4572000" cy="3429000"/>
          </a:xfrm>
          <a:prstGeom prst="rect">
            <a:avLst/>
          </a:prstGeom>
        </p:spPr>
        <p:txBody>
          <a:bodyPr/>
          <a:lstStyle/>
          <a:p>
            <a:endParaRPr/>
          </a:p>
        </p:txBody>
      </p:sp>
      <p:sp>
        <p:nvSpPr>
          <p:cNvPr id="86" name="Shape 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31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17A8-3198-CD16-9553-21FCA0F6DC83}"/>
            </a:ext>
          </a:extLst>
        </p:cNvPr>
        <p:cNvGrpSpPr/>
        <p:nvPr/>
      </p:nvGrpSpPr>
      <p:grpSpPr>
        <a:xfrm>
          <a:off x="0" y="0"/>
          <a:ext cx="0" cy="0"/>
          <a:chOff x="0" y="0"/>
          <a:chExt cx="0" cy="0"/>
        </a:xfrm>
      </p:grpSpPr>
      <p:sp>
        <p:nvSpPr>
          <p:cNvPr id="276" name="Shape 276">
            <a:extLst>
              <a:ext uri="{FF2B5EF4-FFF2-40B4-BE49-F238E27FC236}">
                <a16:creationId xmlns:a16="http://schemas.microsoft.com/office/drawing/2014/main" id="{F1D2A9C8-7694-BAF1-4C13-88087FC491A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77" name="Shape 277">
            <a:extLst>
              <a:ext uri="{FF2B5EF4-FFF2-40B4-BE49-F238E27FC236}">
                <a16:creationId xmlns:a16="http://schemas.microsoft.com/office/drawing/2014/main" id="{EBAD4E5C-B6F9-786C-D43E-C0117785D411}"/>
              </a:ext>
            </a:extLst>
          </p:cNvPr>
          <p:cNvSpPr>
            <a:spLocks noGrp="1"/>
          </p:cNvSpPr>
          <p:nvPr>
            <p:ph type="body" sz="quarter" idx="1"/>
          </p:nvPr>
        </p:nvSpPr>
        <p:spPr>
          <a:prstGeom prst="rect">
            <a:avLst/>
          </a:prstGeom>
        </p:spPr>
        <p:txBody>
          <a:bodyPr/>
          <a:lstStyle/>
          <a:p>
            <a:r>
              <a:rPr>
                <a:latin typeface="+mj-lt"/>
                <a:ea typeface="+mj-ea"/>
                <a:cs typeface="+mj-cs"/>
                <a:sym typeface="Helvetica"/>
              </a:rPr>
              <a:t>为了验证行为解耦的有效性，我们使用一个真实的多行为</a:t>
            </a:r>
            <a:r>
              <a:t> IJCAI </a:t>
            </a:r>
            <a:r>
              <a:rPr>
                <a:latin typeface="+mj-lt"/>
                <a:ea typeface="+mj-ea"/>
                <a:cs typeface="+mj-cs"/>
                <a:sym typeface="Helvetica"/>
              </a:rPr>
              <a:t>数据集进行了额外的实验，该数据集包含四种类型的用户行为：页面浏览、收藏、加入购物车和购买。我们将这四种类型的行为整合到一个统一的用户</a:t>
            </a:r>
            <a:r>
              <a:t> - </a:t>
            </a:r>
            <a:r>
              <a:rPr>
                <a:latin typeface="+mj-lt"/>
                <a:ea typeface="+mj-ea"/>
                <a:cs typeface="+mj-cs"/>
                <a:sym typeface="Helvetica"/>
              </a:rPr>
              <a:t>项目交互矩阵中并在其上进行实验。</a:t>
            </a:r>
          </a:p>
          <a:p>
            <a:r>
              <a:rPr>
                <a:latin typeface="+mj-lt"/>
                <a:ea typeface="+mj-ea"/>
                <a:cs typeface="+mj-cs"/>
                <a:sym typeface="Helvetica"/>
              </a:rPr>
              <a:t>表</a:t>
            </a:r>
            <a:r>
              <a:t> 5 </a:t>
            </a:r>
            <a:r>
              <a:rPr>
                <a:latin typeface="+mj-lt"/>
                <a:ea typeface="+mj-ea"/>
                <a:cs typeface="+mj-cs"/>
                <a:sym typeface="Helvetica"/>
              </a:rPr>
              <a:t>表明当</a:t>
            </a:r>
            <a:r>
              <a:t>k=4</a:t>
            </a:r>
            <a:r>
              <a:rPr>
                <a:latin typeface="+mj-lt"/>
                <a:ea typeface="+mj-ea"/>
                <a:cs typeface="+mj-cs"/>
                <a:sym typeface="Helvetica"/>
              </a:rPr>
              <a:t>时达到最佳性能，这与</a:t>
            </a:r>
            <a:r>
              <a:t> IJCAI </a:t>
            </a:r>
            <a:r>
              <a:rPr>
                <a:latin typeface="+mj-lt"/>
                <a:ea typeface="+mj-ea"/>
                <a:cs typeface="+mj-cs"/>
                <a:sym typeface="Helvetica"/>
              </a:rPr>
              <a:t>数据集中的用户行为数量</a:t>
            </a:r>
            <a:r>
              <a:t> 4 </a:t>
            </a:r>
            <a:r>
              <a:rPr>
                <a:latin typeface="+mj-lt"/>
                <a:ea typeface="+mj-ea"/>
                <a:cs typeface="+mj-cs"/>
                <a:sym typeface="Helvetica"/>
              </a:rPr>
              <a:t>相吻合。这也表明我们的模型可以有效地从多行为数据集中学习，捕捉不同类型用户</a:t>
            </a:r>
            <a:r>
              <a:t> - </a:t>
            </a:r>
            <a:r>
              <a:rPr>
                <a:latin typeface="+mj-lt"/>
                <a:ea typeface="+mj-ea"/>
                <a:cs typeface="+mj-cs"/>
                <a:sym typeface="Helvetica"/>
              </a:rPr>
              <a:t>项目交互之间的细微差别和区别。</a:t>
            </a:r>
          </a:p>
          <a:p>
            <a:r>
              <a:rPr>
                <a:latin typeface="+mj-lt"/>
                <a:ea typeface="+mj-ea"/>
                <a:cs typeface="+mj-cs"/>
                <a:sym typeface="Helvetica"/>
              </a:rPr>
              <a:t>在真实多行为数据集上与不同方法的性能比较</a:t>
            </a:r>
          </a:p>
          <a:p>
            <a:r>
              <a:rPr>
                <a:latin typeface="+mj-lt"/>
                <a:ea typeface="+mj-ea"/>
                <a:cs typeface="+mj-cs"/>
                <a:sym typeface="Helvetica"/>
              </a:rPr>
              <a:t>表</a:t>
            </a:r>
            <a:r>
              <a:t> 6 </a:t>
            </a:r>
            <a:r>
              <a:rPr>
                <a:latin typeface="+mj-lt"/>
                <a:ea typeface="+mj-ea"/>
                <a:cs typeface="+mj-cs"/>
                <a:sym typeface="Helvetica"/>
              </a:rPr>
              <a:t>展示了所提出的</a:t>
            </a:r>
            <a:r>
              <a:t> DBCR </a:t>
            </a:r>
            <a:r>
              <a:rPr>
                <a:latin typeface="+mj-lt"/>
                <a:ea typeface="+mj-ea"/>
                <a:cs typeface="+mj-cs"/>
                <a:sym typeface="Helvetica"/>
              </a:rPr>
              <a:t>方法在</a:t>
            </a:r>
            <a:r>
              <a:t> IJCAI </a:t>
            </a:r>
            <a:r>
              <a:rPr>
                <a:latin typeface="+mj-lt"/>
                <a:ea typeface="+mj-ea"/>
                <a:cs typeface="+mj-cs"/>
                <a:sym typeface="Helvetica"/>
              </a:rPr>
              <a:t>数据集（一个真实的多行为数据集）上与现有最先进方法相比的优越性能。这强调了我们的方法在处理此类多行为数据集方面的有效性，从而加强了其实际相关性和更广泛应用的潜力。</a:t>
            </a:r>
          </a:p>
        </p:txBody>
      </p:sp>
    </p:spTree>
    <p:extLst>
      <p:ext uri="{BB962C8B-B14F-4D97-AF65-F5344CB8AC3E}">
        <p14:creationId xmlns:p14="http://schemas.microsoft.com/office/powerpoint/2010/main" val="393058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BBB44-F69F-18A0-4E14-9D3F95F8EC21}"/>
            </a:ext>
          </a:extLst>
        </p:cNvPr>
        <p:cNvGrpSpPr/>
        <p:nvPr/>
      </p:nvGrpSpPr>
      <p:grpSpPr>
        <a:xfrm>
          <a:off x="0" y="0"/>
          <a:ext cx="0" cy="0"/>
          <a:chOff x="0" y="0"/>
          <a:chExt cx="0" cy="0"/>
        </a:xfrm>
      </p:grpSpPr>
      <p:sp>
        <p:nvSpPr>
          <p:cNvPr id="276" name="Shape 276">
            <a:extLst>
              <a:ext uri="{FF2B5EF4-FFF2-40B4-BE49-F238E27FC236}">
                <a16:creationId xmlns:a16="http://schemas.microsoft.com/office/drawing/2014/main" id="{1A91C396-03C7-9892-CC48-D431F81EBF4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77" name="Shape 277">
            <a:extLst>
              <a:ext uri="{FF2B5EF4-FFF2-40B4-BE49-F238E27FC236}">
                <a16:creationId xmlns:a16="http://schemas.microsoft.com/office/drawing/2014/main" id="{9A992186-1AE9-52D5-E240-889B89AD2E26}"/>
              </a:ext>
            </a:extLst>
          </p:cNvPr>
          <p:cNvSpPr>
            <a:spLocks noGrp="1"/>
          </p:cNvSpPr>
          <p:nvPr>
            <p:ph type="body" sz="quarter" idx="1"/>
          </p:nvPr>
        </p:nvSpPr>
        <p:spPr>
          <a:prstGeom prst="rect">
            <a:avLst/>
          </a:prstGeom>
        </p:spPr>
        <p:txBody>
          <a:bodyPr/>
          <a:lstStyle/>
          <a:p>
            <a:r>
              <a:rPr>
                <a:latin typeface="+mj-lt"/>
                <a:ea typeface="+mj-ea"/>
                <a:cs typeface="+mj-cs"/>
                <a:sym typeface="Helvetica"/>
              </a:rPr>
              <a:t>为了验证行为解耦的有效性，我们使用一个真实的多行为</a:t>
            </a:r>
            <a:r>
              <a:t> IJCAI </a:t>
            </a:r>
            <a:r>
              <a:rPr>
                <a:latin typeface="+mj-lt"/>
                <a:ea typeface="+mj-ea"/>
                <a:cs typeface="+mj-cs"/>
                <a:sym typeface="Helvetica"/>
              </a:rPr>
              <a:t>数据集进行了额外的实验，该数据集包含四种类型的用户行为：页面浏览、收藏、加入购物车和购买。我们将这四种类型的行为整合到一个统一的用户</a:t>
            </a:r>
            <a:r>
              <a:t> - </a:t>
            </a:r>
            <a:r>
              <a:rPr>
                <a:latin typeface="+mj-lt"/>
                <a:ea typeface="+mj-ea"/>
                <a:cs typeface="+mj-cs"/>
                <a:sym typeface="Helvetica"/>
              </a:rPr>
              <a:t>项目交互矩阵中并在其上进行实验。</a:t>
            </a:r>
          </a:p>
          <a:p>
            <a:r>
              <a:rPr>
                <a:latin typeface="+mj-lt"/>
                <a:ea typeface="+mj-ea"/>
                <a:cs typeface="+mj-cs"/>
                <a:sym typeface="Helvetica"/>
              </a:rPr>
              <a:t>表</a:t>
            </a:r>
            <a:r>
              <a:t> 5 </a:t>
            </a:r>
            <a:r>
              <a:rPr>
                <a:latin typeface="+mj-lt"/>
                <a:ea typeface="+mj-ea"/>
                <a:cs typeface="+mj-cs"/>
                <a:sym typeface="Helvetica"/>
              </a:rPr>
              <a:t>表明当</a:t>
            </a:r>
            <a:r>
              <a:t>k=4</a:t>
            </a:r>
            <a:r>
              <a:rPr>
                <a:latin typeface="+mj-lt"/>
                <a:ea typeface="+mj-ea"/>
                <a:cs typeface="+mj-cs"/>
                <a:sym typeface="Helvetica"/>
              </a:rPr>
              <a:t>时达到最佳性能，这与</a:t>
            </a:r>
            <a:r>
              <a:t> IJCAI </a:t>
            </a:r>
            <a:r>
              <a:rPr>
                <a:latin typeface="+mj-lt"/>
                <a:ea typeface="+mj-ea"/>
                <a:cs typeface="+mj-cs"/>
                <a:sym typeface="Helvetica"/>
              </a:rPr>
              <a:t>数据集中的用户行为数量</a:t>
            </a:r>
            <a:r>
              <a:t> 4 </a:t>
            </a:r>
            <a:r>
              <a:rPr>
                <a:latin typeface="+mj-lt"/>
                <a:ea typeface="+mj-ea"/>
                <a:cs typeface="+mj-cs"/>
                <a:sym typeface="Helvetica"/>
              </a:rPr>
              <a:t>相吻合。这也表明我们的模型可以有效地从多行为数据集中学习，捕捉不同类型用户</a:t>
            </a:r>
            <a:r>
              <a:t> - </a:t>
            </a:r>
            <a:r>
              <a:rPr>
                <a:latin typeface="+mj-lt"/>
                <a:ea typeface="+mj-ea"/>
                <a:cs typeface="+mj-cs"/>
                <a:sym typeface="Helvetica"/>
              </a:rPr>
              <a:t>项目交互之间的细微差别和区别。</a:t>
            </a:r>
          </a:p>
          <a:p>
            <a:r>
              <a:rPr>
                <a:latin typeface="+mj-lt"/>
                <a:ea typeface="+mj-ea"/>
                <a:cs typeface="+mj-cs"/>
                <a:sym typeface="Helvetica"/>
              </a:rPr>
              <a:t>在真实多行为数据集上与不同方法的性能比较</a:t>
            </a:r>
          </a:p>
          <a:p>
            <a:r>
              <a:rPr>
                <a:latin typeface="+mj-lt"/>
                <a:ea typeface="+mj-ea"/>
                <a:cs typeface="+mj-cs"/>
                <a:sym typeface="Helvetica"/>
              </a:rPr>
              <a:t>表</a:t>
            </a:r>
            <a:r>
              <a:t> 6 </a:t>
            </a:r>
            <a:r>
              <a:rPr>
                <a:latin typeface="+mj-lt"/>
                <a:ea typeface="+mj-ea"/>
                <a:cs typeface="+mj-cs"/>
                <a:sym typeface="Helvetica"/>
              </a:rPr>
              <a:t>展示了所提出的</a:t>
            </a:r>
            <a:r>
              <a:t> DBCR </a:t>
            </a:r>
            <a:r>
              <a:rPr>
                <a:latin typeface="+mj-lt"/>
                <a:ea typeface="+mj-ea"/>
                <a:cs typeface="+mj-cs"/>
                <a:sym typeface="Helvetica"/>
              </a:rPr>
              <a:t>方法在</a:t>
            </a:r>
            <a:r>
              <a:t> IJCAI </a:t>
            </a:r>
            <a:r>
              <a:rPr>
                <a:latin typeface="+mj-lt"/>
                <a:ea typeface="+mj-ea"/>
                <a:cs typeface="+mj-cs"/>
                <a:sym typeface="Helvetica"/>
              </a:rPr>
              <a:t>数据集（一个真实的多行为数据集）上与现有最先进方法相比的优越性能。这强调了我们的方法在处理此类多行为数据集方面的有效性，从而加强了其实际相关性和更广泛应用的潜力。</a:t>
            </a:r>
          </a:p>
        </p:txBody>
      </p:sp>
    </p:spTree>
    <p:extLst>
      <p:ext uri="{BB962C8B-B14F-4D97-AF65-F5344CB8AC3E}">
        <p14:creationId xmlns:p14="http://schemas.microsoft.com/office/powerpoint/2010/main" val="74011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a:latin typeface="+mj-lt"/>
                <a:ea typeface="+mj-ea"/>
                <a:cs typeface="+mj-cs"/>
                <a:sym typeface="Helvetica"/>
              </a:rPr>
              <a:t>噪声数据对嵌入质量和学习性能的影响，以及现有方法难以捕捉异构关系间复杂语义转换的问题，进而提出了异构图扩散模型</a:t>
            </a:r>
          </a:p>
          <a:p>
            <a:r>
              <a:rPr>
                <a:latin typeface="+mj-lt"/>
                <a:ea typeface="+mj-ea"/>
                <a:cs typeface="+mj-cs"/>
                <a:sym typeface="Helvetica"/>
              </a:rPr>
              <a:t>一是噪声数据严重损害嵌入质量和学习性能，现有的异构图神经网络（</a:t>
            </a:r>
            <a:r>
              <a:t>HGNNs</a:t>
            </a:r>
            <a:r>
              <a:rPr>
                <a:latin typeface="+mj-lt"/>
                <a:ea typeface="+mj-ea"/>
                <a:cs typeface="+mj-cs"/>
                <a:sym typeface="Helvetica"/>
              </a:rPr>
              <a:t>）方法在处理异构噪声方面能力有限，自监督学习技术虽试图缓解数据噪声，但缺乏处理复杂异构语义噪声数据的精细机制；这些方法主要依赖于简单的随机数据增强（例如，特征掩蔽、随机游走），忽略了不同关系类型之间可能显著影响噪声分布的关键交互作用。</a:t>
            </a:r>
          </a:p>
          <a:p>
            <a:r>
              <a:rPr>
                <a:latin typeface="+mj-lt"/>
                <a:ea typeface="+mj-ea"/>
                <a:cs typeface="+mj-cs"/>
                <a:sym typeface="Helvetica"/>
              </a:rPr>
              <a:t>二是现有方法无法有效捕捉异构关系间复杂的语义转换，虽有部分方法采用注意力机制或元路径来捕获依赖关系，但仍不足以编码异构关系类型间复杂的语义转换过程，影响下游预测性能。</a:t>
            </a:r>
          </a:p>
          <a:p>
            <a:r>
              <a:rPr>
                <a:latin typeface="+mj-lt"/>
                <a:ea typeface="+mj-ea"/>
                <a:cs typeface="+mj-cs"/>
                <a:sym typeface="Helvetica"/>
              </a:rPr>
              <a:t>以一个电商异构图为例，用户与商品之间存在</a:t>
            </a:r>
            <a:r>
              <a:t> “</a:t>
            </a:r>
            <a:r>
              <a:rPr>
                <a:latin typeface="+mj-lt"/>
                <a:ea typeface="+mj-ea"/>
                <a:cs typeface="+mj-cs"/>
                <a:sym typeface="Helvetica"/>
              </a:rPr>
              <a:t>浏览</a:t>
            </a:r>
            <a:r>
              <a:t>”“</a:t>
            </a:r>
            <a:r>
              <a:rPr>
                <a:latin typeface="+mj-lt"/>
                <a:ea typeface="+mj-ea"/>
                <a:cs typeface="+mj-cs"/>
                <a:sym typeface="Helvetica"/>
              </a:rPr>
              <a:t>购买</a:t>
            </a:r>
            <a:r>
              <a:t>”“</a:t>
            </a:r>
            <a:r>
              <a:rPr>
                <a:latin typeface="+mj-lt"/>
                <a:ea typeface="+mj-ea"/>
                <a:cs typeface="+mj-cs"/>
                <a:sym typeface="Helvetica"/>
              </a:rPr>
              <a:t>收藏</a:t>
            </a:r>
            <a:r>
              <a:t>” </a:t>
            </a:r>
            <a:r>
              <a:rPr>
                <a:latin typeface="+mj-lt"/>
                <a:ea typeface="+mj-ea"/>
                <a:cs typeface="+mj-cs"/>
                <a:sym typeface="Helvetica"/>
              </a:rPr>
              <a:t>等多种关系，从用户的浏览行为到最终的购买决策，从一个关系类型到另一个关系类型的语义转换，中间涉及到复杂的语义转换，如用户兴趣的演变、商品属性的权衡等，现有的基于注意力机制或元路径的方法难以全面准确地捕捉这些转换过程。</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t>### 4.1</a:t>
            </a:r>
            <a:r>
              <a:rPr>
                <a:latin typeface="+mj-lt"/>
                <a:ea typeface="+mj-ea"/>
                <a:cs typeface="+mj-cs"/>
                <a:sym typeface="Helvetica"/>
              </a:rPr>
              <a:t>潜在行为建模</a:t>
            </a:r>
          </a:p>
          <a:p>
            <a:r>
              <a:rPr>
                <a:latin typeface="+mj-lt"/>
                <a:ea typeface="+mj-ea"/>
                <a:cs typeface="+mj-cs"/>
                <a:sym typeface="Helvetica"/>
              </a:rPr>
              <a:t>推荐任务的主要目标是优化公式（</a:t>
            </a:r>
            <a:r>
              <a:t>2</a:t>
            </a:r>
            <a:r>
              <a:rPr>
                <a:latin typeface="+mj-lt"/>
                <a:ea typeface="+mj-ea"/>
                <a:cs typeface="+mj-cs"/>
                <a:sym typeface="Helvetica"/>
              </a:rPr>
              <a:t>）。假设推荐系统中存在</a:t>
            </a:r>
            <a:r>
              <a:t>K</a:t>
            </a:r>
            <a:r>
              <a:rPr>
                <a:latin typeface="+mj-lt"/>
                <a:ea typeface="+mj-ea"/>
                <a:cs typeface="+mj-cs"/>
                <a:sym typeface="Helvetica"/>
              </a:rPr>
              <a:t>种不同的用户行为（例如，</a:t>
            </a:r>
            <a:r>
              <a:t>“</a:t>
            </a:r>
            <a:r>
              <a:rPr>
                <a:latin typeface="+mj-lt"/>
                <a:ea typeface="+mj-ea"/>
                <a:cs typeface="+mj-cs"/>
                <a:sym typeface="Helvetica"/>
              </a:rPr>
              <a:t>喜欢</a:t>
            </a:r>
            <a:r>
              <a:t>”</a:t>
            </a:r>
            <a:r>
              <a:rPr>
                <a:latin typeface="+mj-lt"/>
                <a:ea typeface="+mj-ea"/>
                <a:cs typeface="+mj-cs"/>
                <a:sym typeface="Helvetica"/>
              </a:rPr>
              <a:t>、</a:t>
            </a:r>
            <a:r>
              <a:t>“</a:t>
            </a:r>
            <a:r>
              <a:rPr>
                <a:latin typeface="+mj-lt"/>
                <a:ea typeface="+mj-ea"/>
                <a:cs typeface="+mj-cs"/>
                <a:sym typeface="Helvetica"/>
              </a:rPr>
              <a:t>不喜欢</a:t>
            </a:r>
            <a:r>
              <a:t>”</a:t>
            </a:r>
            <a:r>
              <a:rPr>
                <a:latin typeface="+mj-lt"/>
                <a:ea typeface="+mj-ea"/>
                <a:cs typeface="+mj-cs"/>
                <a:sym typeface="Helvetica"/>
              </a:rPr>
              <a:t>、</a:t>
            </a:r>
            <a:r>
              <a:t>“</a:t>
            </a:r>
            <a:r>
              <a:rPr>
                <a:latin typeface="+mj-lt"/>
                <a:ea typeface="+mj-ea"/>
                <a:cs typeface="+mj-cs"/>
                <a:sym typeface="Helvetica"/>
              </a:rPr>
              <a:t>评论</a:t>
            </a:r>
            <a:r>
              <a:t>”</a:t>
            </a:r>
            <a:r>
              <a:rPr>
                <a:latin typeface="+mj-lt"/>
                <a:ea typeface="+mj-ea"/>
                <a:cs typeface="+mj-cs"/>
                <a:sym typeface="Helvetica"/>
              </a:rPr>
              <a:t>等），形成行为变量，那么用户</a:t>
            </a:r>
            <a:r>
              <a:t>\(i\)</a:t>
            </a:r>
            <a:r>
              <a:rPr>
                <a:latin typeface="+mj-lt"/>
                <a:ea typeface="+mj-ea"/>
                <a:cs typeface="+mj-cs"/>
                <a:sym typeface="Helvetica"/>
              </a:rPr>
              <a:t>与项目</a:t>
            </a:r>
            <a:r>
              <a:t>\(j\)</a:t>
            </a:r>
            <a:r>
              <a:rPr>
                <a:latin typeface="+mj-lt"/>
                <a:ea typeface="+mj-ea"/>
                <a:cs typeface="+mj-cs"/>
                <a:sym typeface="Helvetica"/>
              </a:rPr>
              <a:t>交互的概率可以重写为如下（</a:t>
            </a:r>
            <a:r>
              <a:t>7</a:t>
            </a:r>
            <a:r>
              <a:rPr>
                <a:latin typeface="+mj-lt"/>
                <a:ea typeface="+mj-ea"/>
                <a:cs typeface="+mj-cs"/>
                <a:sym typeface="Helvetica"/>
              </a:rPr>
              <a:t>）</a:t>
            </a:r>
          </a:p>
          <a:p>
            <a:endParaRPr>
              <a:latin typeface="+mj-lt"/>
              <a:ea typeface="+mj-ea"/>
              <a:cs typeface="+mj-cs"/>
              <a:sym typeface="Helvetica"/>
            </a:endParaRPr>
          </a:p>
          <a:p>
            <a:r>
              <a:rPr>
                <a:latin typeface="+mj-lt"/>
                <a:ea typeface="+mj-ea"/>
                <a:cs typeface="+mj-cs"/>
                <a:sym typeface="Helvetica"/>
              </a:rPr>
              <a:t>其中，我们将潜在行为嵌入到用户</a:t>
            </a:r>
            <a:r>
              <a:t> - </a:t>
            </a:r>
            <a:r>
              <a:rPr>
                <a:latin typeface="+mj-lt"/>
                <a:ea typeface="+mj-ea"/>
                <a:cs typeface="+mj-cs"/>
                <a:sym typeface="Helvetica"/>
              </a:rPr>
              <a:t>项目交互建模中。然后，基于公式（</a:t>
            </a:r>
            <a:r>
              <a:t>7</a:t>
            </a:r>
            <a:r>
              <a:rPr>
                <a:latin typeface="+mj-lt"/>
                <a:ea typeface="+mj-ea"/>
                <a:cs typeface="+mj-cs"/>
                <a:sym typeface="Helvetica"/>
              </a:rPr>
              <a:t>），我们可以将公式（</a:t>
            </a:r>
            <a:r>
              <a:t>2</a:t>
            </a:r>
            <a:r>
              <a:rPr>
                <a:latin typeface="+mj-lt"/>
                <a:ea typeface="+mj-ea"/>
                <a:cs typeface="+mj-cs"/>
                <a:sym typeface="Helvetica"/>
              </a:rPr>
              <a:t>）重写为（</a:t>
            </a:r>
            <a:r>
              <a:t>8</a:t>
            </a:r>
            <a:r>
              <a:rPr>
                <a:latin typeface="+mj-lt"/>
                <a:ea typeface="+mj-ea"/>
                <a:cs typeface="+mj-cs"/>
                <a:sym typeface="Helvetica"/>
              </a:rPr>
              <a:t>）</a:t>
            </a:r>
          </a:p>
          <a:p>
            <a:r>
              <a:rPr>
                <a:latin typeface="+mj-lt"/>
                <a:ea typeface="+mj-ea"/>
                <a:cs typeface="+mj-cs"/>
                <a:sym typeface="Helvetica"/>
              </a:rPr>
              <a:t>然而，由于积分的困难，优化这个目标仍然是一个挑战。为了解决这个问题，我们将用户</a:t>
            </a:r>
            <a:r>
              <a:t> - </a:t>
            </a:r>
            <a:r>
              <a:rPr>
                <a:latin typeface="+mj-lt"/>
                <a:ea typeface="+mj-ea"/>
                <a:cs typeface="+mj-cs"/>
                <a:sym typeface="Helvetica"/>
              </a:rPr>
              <a:t>项目交互分解为</a:t>
            </a:r>
            <a:r>
              <a:t>K</a:t>
            </a:r>
            <a:r>
              <a:rPr>
                <a:latin typeface="+mj-lt"/>
                <a:ea typeface="+mj-ea"/>
                <a:cs typeface="+mj-cs"/>
                <a:sym typeface="Helvetica"/>
              </a:rPr>
              <a:t>种潜在用户行为类型，并采用一种新颖的方法，即构建一个下界函数并最大化它。首先，我们有（</a:t>
            </a:r>
            <a:r>
              <a:t>9</a:t>
            </a:r>
            <a:r>
              <a:rPr>
                <a:latin typeface="+mj-lt"/>
                <a:ea typeface="+mj-ea"/>
                <a:cs typeface="+mj-cs"/>
                <a:sym typeface="Helvetica"/>
              </a:rPr>
              <a:t>）</a:t>
            </a:r>
          </a:p>
          <a:p>
            <a:r>
              <a:rPr>
                <a:latin typeface="+mj-lt"/>
                <a:ea typeface="+mj-ea"/>
                <a:cs typeface="+mj-cs"/>
                <a:sym typeface="Helvetica"/>
              </a:rPr>
              <a:t>由于所使用的数据集是二元的，用户行为本质上是潜在的。在数学上，我们假设行为变量遵循一个分布，表示为</a:t>
            </a:r>
            <a:r>
              <a:t>\(Q(c)\)</a:t>
            </a:r>
            <a:r>
              <a:rPr>
                <a:latin typeface="+mj-lt"/>
                <a:ea typeface="+mj-ea"/>
                <a:cs typeface="+mj-cs"/>
                <a:sym typeface="Helvetica"/>
              </a:rPr>
              <a:t>，其中</a:t>
            </a:r>
            <a:r>
              <a:t>\(\sum Q(c_{k}) = 1\)</a:t>
            </a:r>
            <a:r>
              <a:rPr>
                <a:latin typeface="+mj-lt"/>
                <a:ea typeface="+mj-ea"/>
                <a:cs typeface="+mj-cs"/>
                <a:sym typeface="Helvetica"/>
              </a:rPr>
              <a:t>且</a:t>
            </a:r>
            <a:r>
              <a:t>\(Q(c_{k}) \geq 0\)</a:t>
            </a:r>
            <a:r>
              <a:rPr>
                <a:latin typeface="+mj-lt"/>
                <a:ea typeface="+mj-ea"/>
                <a:cs typeface="+mj-cs"/>
                <a:sym typeface="Helvetica"/>
              </a:rPr>
              <a:t>。我们在下面的</a:t>
            </a:r>
            <a:r>
              <a:t>E</a:t>
            </a:r>
            <a:r>
              <a:rPr>
                <a:latin typeface="+mj-lt"/>
                <a:ea typeface="+mj-ea"/>
                <a:cs typeface="+mj-cs"/>
                <a:sym typeface="Helvetica"/>
              </a:rPr>
              <a:t>步中估计</a:t>
            </a:r>
            <a:r>
              <a:t>\(Q(c_{k})\)</a:t>
            </a:r>
            <a:r>
              <a:rPr>
                <a:latin typeface="+mj-lt"/>
                <a:ea typeface="+mj-ea"/>
                <a:cs typeface="+mj-cs"/>
                <a:sym typeface="Helvetica"/>
              </a:rPr>
              <a:t>，并将其视为一个常数。因此，基于詹森不等式，公式（</a:t>
            </a:r>
            <a:r>
              <a:t>9</a:t>
            </a:r>
            <a:r>
              <a:rPr>
                <a:latin typeface="+mj-lt"/>
                <a:ea typeface="+mj-ea"/>
                <a:cs typeface="+mj-cs"/>
                <a:sym typeface="Helvetica"/>
              </a:rPr>
              <a:t>）中的右侧项可以重写为：</a:t>
            </a:r>
          </a:p>
          <a:p>
            <a:r>
              <a:rPr>
                <a:latin typeface="+mj-lt"/>
                <a:ea typeface="+mj-ea"/>
                <a:cs typeface="+mj-cs"/>
                <a:sym typeface="Helvetica"/>
              </a:rPr>
              <a:t>我们找到了公式（</a:t>
            </a:r>
            <a:r>
              <a:t>9</a:t>
            </a:r>
            <a:r>
              <a:rPr>
                <a:latin typeface="+mj-lt"/>
                <a:ea typeface="+mj-ea"/>
                <a:cs typeface="+mj-cs"/>
                <a:sym typeface="Helvetica"/>
              </a:rPr>
              <a:t>）的一个下界。然而，我们不能直接优化公式（</a:t>
            </a:r>
            <a:r>
              <a:t>10</a:t>
            </a:r>
            <a:r>
              <a:rPr>
                <a:latin typeface="+mj-lt"/>
                <a:ea typeface="+mj-ea"/>
                <a:cs typeface="+mj-cs"/>
                <a:sym typeface="Helvetica"/>
              </a:rPr>
              <a:t>），因为</a:t>
            </a:r>
            <a:r>
              <a:t>\(Q(c)\)</a:t>
            </a:r>
            <a:r>
              <a:rPr>
                <a:latin typeface="+mj-lt"/>
                <a:ea typeface="+mj-ea"/>
                <a:cs typeface="+mj-cs"/>
                <a:sym typeface="Helvetica"/>
              </a:rPr>
              <a:t>是未知的。为了解决这个问题，我们创新地提出了一种广义期望最大化（</a:t>
            </a:r>
            <a:r>
              <a:t>EM</a:t>
            </a:r>
            <a:r>
              <a:rPr>
                <a:latin typeface="+mj-lt"/>
                <a:ea typeface="+mj-ea"/>
                <a:cs typeface="+mj-cs"/>
                <a:sym typeface="Helvetica"/>
              </a:rPr>
              <a:t>）方法，该方法迭代地优化目标函数并保证收敛。其核心思想是，从一个初始模型参数</a:t>
            </a:r>
            <a:r>
              <a:t>\(\theta\)</a:t>
            </a:r>
            <a:r>
              <a:rPr>
                <a:latin typeface="+mj-lt"/>
                <a:ea typeface="+mj-ea"/>
                <a:cs typeface="+mj-cs"/>
                <a:sym typeface="Helvetica"/>
              </a:rPr>
              <a:t>开始，我们在</a:t>
            </a:r>
            <a:r>
              <a:t>E</a:t>
            </a:r>
            <a:r>
              <a:rPr>
                <a:latin typeface="+mj-lt"/>
                <a:ea typeface="+mj-ea"/>
                <a:cs typeface="+mj-cs"/>
                <a:sym typeface="Helvetica"/>
              </a:rPr>
              <a:t>步（行为和偏好学习）中估计行为分布</a:t>
            </a:r>
            <a:r>
              <a:t>\(Q(c)\)</a:t>
            </a:r>
            <a:r>
              <a:rPr>
                <a:latin typeface="+mj-lt"/>
                <a:ea typeface="+mj-ea"/>
                <a:cs typeface="+mj-cs"/>
                <a:sym typeface="Helvetica"/>
              </a:rPr>
              <a:t>。一旦我们得到了</a:t>
            </a:r>
            <a:r>
              <a:t>\(Q(c)\)</a:t>
            </a:r>
            <a:r>
              <a:rPr>
                <a:latin typeface="+mj-lt"/>
                <a:ea typeface="+mj-ea"/>
                <a:cs typeface="+mj-cs"/>
                <a:sym typeface="Helvetica"/>
              </a:rPr>
              <a:t>的值，我们就在</a:t>
            </a:r>
            <a:r>
              <a:t>M</a:t>
            </a:r>
            <a:r>
              <a:rPr>
                <a:latin typeface="+mj-lt"/>
                <a:ea typeface="+mj-ea"/>
                <a:cs typeface="+mj-cs"/>
                <a:sym typeface="Helvetica"/>
              </a:rPr>
              <a:t>步（双重对比学习）中通过最大化公式（</a:t>
            </a:r>
            <a:r>
              <a:t>9</a:t>
            </a:r>
            <a:r>
              <a:rPr>
                <a:latin typeface="+mj-lt"/>
                <a:ea typeface="+mj-ea"/>
                <a:cs typeface="+mj-cs"/>
                <a:sym typeface="Helvetica"/>
              </a:rPr>
              <a:t>）来更新参数</a:t>
            </a:r>
            <a:r>
              <a:t>\(\theta\)</a:t>
            </a:r>
            <a:r>
              <a:rPr>
                <a:latin typeface="+mj-lt"/>
                <a:ea typeface="+mj-ea"/>
                <a:cs typeface="+mj-cs"/>
                <a:sym typeface="Helvetica"/>
              </a:rPr>
              <a:t>。这个迭代过程重复进行，直到似然不再增加。使用</a:t>
            </a:r>
            <a:r>
              <a:t>EM</a:t>
            </a:r>
            <a:r>
              <a:rPr>
                <a:latin typeface="+mj-lt"/>
                <a:ea typeface="+mj-ea"/>
                <a:cs typeface="+mj-cs"/>
                <a:sym typeface="Helvetica"/>
              </a:rPr>
              <a:t>框架，我们可以有效地处理由于缺失行为分布</a:t>
            </a:r>
            <a:r>
              <a:t>\(Q(c)\)</a:t>
            </a:r>
            <a:r>
              <a:rPr>
                <a:latin typeface="+mj-lt"/>
                <a:ea typeface="+mj-ea"/>
                <a:cs typeface="+mj-cs"/>
                <a:sym typeface="Helvetica"/>
              </a:rPr>
              <a:t>而导致的不完整性，从而能够对解耦的行为和模型参数</a:t>
            </a:r>
            <a:r>
              <a:t>\(\theta\)</a:t>
            </a:r>
            <a:r>
              <a:rPr>
                <a:latin typeface="+mj-lt"/>
                <a:ea typeface="+mj-ea"/>
                <a:cs typeface="+mj-cs"/>
                <a:sym typeface="Helvetica"/>
              </a:rPr>
              <a:t>进行可靠的估计。</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A5A8-5D53-4D84-9849-7D3FFC85C779}"/>
            </a:ext>
          </a:extLst>
        </p:cNvPr>
        <p:cNvGrpSpPr/>
        <p:nvPr/>
      </p:nvGrpSpPr>
      <p:grpSpPr>
        <a:xfrm>
          <a:off x="0" y="0"/>
          <a:ext cx="0" cy="0"/>
          <a:chOff x="0" y="0"/>
          <a:chExt cx="0" cy="0"/>
        </a:xfrm>
      </p:grpSpPr>
      <p:sp>
        <p:nvSpPr>
          <p:cNvPr id="201" name="Shape 201">
            <a:extLst>
              <a:ext uri="{FF2B5EF4-FFF2-40B4-BE49-F238E27FC236}">
                <a16:creationId xmlns:a16="http://schemas.microsoft.com/office/drawing/2014/main" id="{6DD3A31D-61FC-CA43-8A2D-8504751E0A3D}"/>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a:extLst>
              <a:ext uri="{FF2B5EF4-FFF2-40B4-BE49-F238E27FC236}">
                <a16:creationId xmlns:a16="http://schemas.microsoft.com/office/drawing/2014/main" id="{27DBC530-E274-09C0-EDED-039A8F0352C5}"/>
              </a:ext>
            </a:extLst>
          </p:cNvPr>
          <p:cNvSpPr>
            <a:spLocks noGrp="1"/>
          </p:cNvSpPr>
          <p:nvPr>
            <p:ph type="body" sz="quarter" idx="1"/>
          </p:nvPr>
        </p:nvSpPr>
        <p:spPr>
          <a:prstGeom prst="rect">
            <a:avLst/>
          </a:prstGeom>
        </p:spPr>
        <p:txBody>
          <a:bodyPr/>
          <a:lstStyle/>
          <a:p>
            <a:r>
              <a:t>### 4.1</a:t>
            </a:r>
            <a:r>
              <a:rPr>
                <a:latin typeface="+mj-lt"/>
                <a:ea typeface="+mj-ea"/>
                <a:cs typeface="+mj-cs"/>
                <a:sym typeface="Helvetica"/>
              </a:rPr>
              <a:t>潜在行为建模</a:t>
            </a:r>
          </a:p>
          <a:p>
            <a:r>
              <a:rPr>
                <a:latin typeface="+mj-lt"/>
                <a:ea typeface="+mj-ea"/>
                <a:cs typeface="+mj-cs"/>
                <a:sym typeface="Helvetica"/>
              </a:rPr>
              <a:t>推荐任务的主要目标是优化公式（</a:t>
            </a:r>
            <a:r>
              <a:t>2</a:t>
            </a:r>
            <a:r>
              <a:rPr>
                <a:latin typeface="+mj-lt"/>
                <a:ea typeface="+mj-ea"/>
                <a:cs typeface="+mj-cs"/>
                <a:sym typeface="Helvetica"/>
              </a:rPr>
              <a:t>）。假设推荐系统中存在</a:t>
            </a:r>
            <a:r>
              <a:t>K</a:t>
            </a:r>
            <a:r>
              <a:rPr>
                <a:latin typeface="+mj-lt"/>
                <a:ea typeface="+mj-ea"/>
                <a:cs typeface="+mj-cs"/>
                <a:sym typeface="Helvetica"/>
              </a:rPr>
              <a:t>种不同的用户行为（例如，</a:t>
            </a:r>
            <a:r>
              <a:t>“</a:t>
            </a:r>
            <a:r>
              <a:rPr>
                <a:latin typeface="+mj-lt"/>
                <a:ea typeface="+mj-ea"/>
                <a:cs typeface="+mj-cs"/>
                <a:sym typeface="Helvetica"/>
              </a:rPr>
              <a:t>喜欢</a:t>
            </a:r>
            <a:r>
              <a:t>”</a:t>
            </a:r>
            <a:r>
              <a:rPr>
                <a:latin typeface="+mj-lt"/>
                <a:ea typeface="+mj-ea"/>
                <a:cs typeface="+mj-cs"/>
                <a:sym typeface="Helvetica"/>
              </a:rPr>
              <a:t>、</a:t>
            </a:r>
            <a:r>
              <a:t>“</a:t>
            </a:r>
            <a:r>
              <a:rPr>
                <a:latin typeface="+mj-lt"/>
                <a:ea typeface="+mj-ea"/>
                <a:cs typeface="+mj-cs"/>
                <a:sym typeface="Helvetica"/>
              </a:rPr>
              <a:t>不喜欢</a:t>
            </a:r>
            <a:r>
              <a:t>”</a:t>
            </a:r>
            <a:r>
              <a:rPr>
                <a:latin typeface="+mj-lt"/>
                <a:ea typeface="+mj-ea"/>
                <a:cs typeface="+mj-cs"/>
                <a:sym typeface="Helvetica"/>
              </a:rPr>
              <a:t>、</a:t>
            </a:r>
            <a:r>
              <a:t>“</a:t>
            </a:r>
            <a:r>
              <a:rPr>
                <a:latin typeface="+mj-lt"/>
                <a:ea typeface="+mj-ea"/>
                <a:cs typeface="+mj-cs"/>
                <a:sym typeface="Helvetica"/>
              </a:rPr>
              <a:t>评论</a:t>
            </a:r>
            <a:r>
              <a:t>”</a:t>
            </a:r>
            <a:r>
              <a:rPr>
                <a:latin typeface="+mj-lt"/>
                <a:ea typeface="+mj-ea"/>
                <a:cs typeface="+mj-cs"/>
                <a:sym typeface="Helvetica"/>
              </a:rPr>
              <a:t>等），形成行为变量，那么用户</a:t>
            </a:r>
            <a:r>
              <a:t>\(i\)</a:t>
            </a:r>
            <a:r>
              <a:rPr>
                <a:latin typeface="+mj-lt"/>
                <a:ea typeface="+mj-ea"/>
                <a:cs typeface="+mj-cs"/>
                <a:sym typeface="Helvetica"/>
              </a:rPr>
              <a:t>与项目</a:t>
            </a:r>
            <a:r>
              <a:t>\(j\)</a:t>
            </a:r>
            <a:r>
              <a:rPr>
                <a:latin typeface="+mj-lt"/>
                <a:ea typeface="+mj-ea"/>
                <a:cs typeface="+mj-cs"/>
                <a:sym typeface="Helvetica"/>
              </a:rPr>
              <a:t>交互的概率可以重写为如下（</a:t>
            </a:r>
            <a:r>
              <a:t>7</a:t>
            </a:r>
            <a:r>
              <a:rPr>
                <a:latin typeface="+mj-lt"/>
                <a:ea typeface="+mj-ea"/>
                <a:cs typeface="+mj-cs"/>
                <a:sym typeface="Helvetica"/>
              </a:rPr>
              <a:t>）</a:t>
            </a:r>
          </a:p>
          <a:p>
            <a:endParaRPr>
              <a:latin typeface="+mj-lt"/>
              <a:ea typeface="+mj-ea"/>
              <a:cs typeface="+mj-cs"/>
              <a:sym typeface="Helvetica"/>
            </a:endParaRPr>
          </a:p>
          <a:p>
            <a:r>
              <a:rPr>
                <a:latin typeface="+mj-lt"/>
                <a:ea typeface="+mj-ea"/>
                <a:cs typeface="+mj-cs"/>
                <a:sym typeface="Helvetica"/>
              </a:rPr>
              <a:t>其中，我们将潜在行为嵌入到用户</a:t>
            </a:r>
            <a:r>
              <a:t> - </a:t>
            </a:r>
            <a:r>
              <a:rPr>
                <a:latin typeface="+mj-lt"/>
                <a:ea typeface="+mj-ea"/>
                <a:cs typeface="+mj-cs"/>
                <a:sym typeface="Helvetica"/>
              </a:rPr>
              <a:t>项目交互建模中。然后，基于公式（</a:t>
            </a:r>
            <a:r>
              <a:t>7</a:t>
            </a:r>
            <a:r>
              <a:rPr>
                <a:latin typeface="+mj-lt"/>
                <a:ea typeface="+mj-ea"/>
                <a:cs typeface="+mj-cs"/>
                <a:sym typeface="Helvetica"/>
              </a:rPr>
              <a:t>），我们可以将公式（</a:t>
            </a:r>
            <a:r>
              <a:t>2</a:t>
            </a:r>
            <a:r>
              <a:rPr>
                <a:latin typeface="+mj-lt"/>
                <a:ea typeface="+mj-ea"/>
                <a:cs typeface="+mj-cs"/>
                <a:sym typeface="Helvetica"/>
              </a:rPr>
              <a:t>）重写为（</a:t>
            </a:r>
            <a:r>
              <a:t>8</a:t>
            </a:r>
            <a:r>
              <a:rPr>
                <a:latin typeface="+mj-lt"/>
                <a:ea typeface="+mj-ea"/>
                <a:cs typeface="+mj-cs"/>
                <a:sym typeface="Helvetica"/>
              </a:rPr>
              <a:t>）</a:t>
            </a:r>
          </a:p>
          <a:p>
            <a:r>
              <a:rPr>
                <a:latin typeface="+mj-lt"/>
                <a:ea typeface="+mj-ea"/>
                <a:cs typeface="+mj-cs"/>
                <a:sym typeface="Helvetica"/>
              </a:rPr>
              <a:t>然而，由于积分的困难，优化这个目标仍然是一个挑战。为了解决这个问题，我们将用户</a:t>
            </a:r>
            <a:r>
              <a:t> - </a:t>
            </a:r>
            <a:r>
              <a:rPr>
                <a:latin typeface="+mj-lt"/>
                <a:ea typeface="+mj-ea"/>
                <a:cs typeface="+mj-cs"/>
                <a:sym typeface="Helvetica"/>
              </a:rPr>
              <a:t>项目交互分解为</a:t>
            </a:r>
            <a:r>
              <a:t>K</a:t>
            </a:r>
            <a:r>
              <a:rPr>
                <a:latin typeface="+mj-lt"/>
                <a:ea typeface="+mj-ea"/>
                <a:cs typeface="+mj-cs"/>
                <a:sym typeface="Helvetica"/>
              </a:rPr>
              <a:t>种潜在用户行为类型，并采用一种新颖的方法，即构建一个下界函数并最大化它。首先，我们有（</a:t>
            </a:r>
            <a:r>
              <a:t>9</a:t>
            </a:r>
            <a:r>
              <a:rPr>
                <a:latin typeface="+mj-lt"/>
                <a:ea typeface="+mj-ea"/>
                <a:cs typeface="+mj-cs"/>
                <a:sym typeface="Helvetica"/>
              </a:rPr>
              <a:t>）</a:t>
            </a:r>
          </a:p>
          <a:p>
            <a:r>
              <a:rPr>
                <a:latin typeface="+mj-lt"/>
                <a:ea typeface="+mj-ea"/>
                <a:cs typeface="+mj-cs"/>
                <a:sym typeface="Helvetica"/>
              </a:rPr>
              <a:t>由于所使用的数据集是二元的，用户行为本质上是潜在的。在数学上，我们假设行为变量遵循一个分布，表示为</a:t>
            </a:r>
            <a:r>
              <a:t>\(Q(c)\)</a:t>
            </a:r>
            <a:r>
              <a:rPr>
                <a:latin typeface="+mj-lt"/>
                <a:ea typeface="+mj-ea"/>
                <a:cs typeface="+mj-cs"/>
                <a:sym typeface="Helvetica"/>
              </a:rPr>
              <a:t>，其中</a:t>
            </a:r>
            <a:r>
              <a:t>\(\sum Q(c_{k}) = 1\)</a:t>
            </a:r>
            <a:r>
              <a:rPr>
                <a:latin typeface="+mj-lt"/>
                <a:ea typeface="+mj-ea"/>
                <a:cs typeface="+mj-cs"/>
                <a:sym typeface="Helvetica"/>
              </a:rPr>
              <a:t>且</a:t>
            </a:r>
            <a:r>
              <a:t>\(Q(c_{k}) \geq 0\)</a:t>
            </a:r>
            <a:r>
              <a:rPr>
                <a:latin typeface="+mj-lt"/>
                <a:ea typeface="+mj-ea"/>
                <a:cs typeface="+mj-cs"/>
                <a:sym typeface="Helvetica"/>
              </a:rPr>
              <a:t>。我们在下面的</a:t>
            </a:r>
            <a:r>
              <a:t>E</a:t>
            </a:r>
            <a:r>
              <a:rPr>
                <a:latin typeface="+mj-lt"/>
                <a:ea typeface="+mj-ea"/>
                <a:cs typeface="+mj-cs"/>
                <a:sym typeface="Helvetica"/>
              </a:rPr>
              <a:t>步中估计</a:t>
            </a:r>
            <a:r>
              <a:t>\(Q(c_{k})\)</a:t>
            </a:r>
            <a:r>
              <a:rPr>
                <a:latin typeface="+mj-lt"/>
                <a:ea typeface="+mj-ea"/>
                <a:cs typeface="+mj-cs"/>
                <a:sym typeface="Helvetica"/>
              </a:rPr>
              <a:t>，并将其视为一个常数。因此，基于詹森不等式，公式（</a:t>
            </a:r>
            <a:r>
              <a:t>9</a:t>
            </a:r>
            <a:r>
              <a:rPr>
                <a:latin typeface="+mj-lt"/>
                <a:ea typeface="+mj-ea"/>
                <a:cs typeface="+mj-cs"/>
                <a:sym typeface="Helvetica"/>
              </a:rPr>
              <a:t>）中的右侧项可以重写为：</a:t>
            </a:r>
          </a:p>
          <a:p>
            <a:r>
              <a:rPr>
                <a:latin typeface="+mj-lt"/>
                <a:ea typeface="+mj-ea"/>
                <a:cs typeface="+mj-cs"/>
                <a:sym typeface="Helvetica"/>
              </a:rPr>
              <a:t>我们找到了公式（</a:t>
            </a:r>
            <a:r>
              <a:t>9</a:t>
            </a:r>
            <a:r>
              <a:rPr>
                <a:latin typeface="+mj-lt"/>
                <a:ea typeface="+mj-ea"/>
                <a:cs typeface="+mj-cs"/>
                <a:sym typeface="Helvetica"/>
              </a:rPr>
              <a:t>）的一个下界。然而，我们不能直接优化公式（</a:t>
            </a:r>
            <a:r>
              <a:t>10</a:t>
            </a:r>
            <a:r>
              <a:rPr>
                <a:latin typeface="+mj-lt"/>
                <a:ea typeface="+mj-ea"/>
                <a:cs typeface="+mj-cs"/>
                <a:sym typeface="Helvetica"/>
              </a:rPr>
              <a:t>），因为</a:t>
            </a:r>
            <a:r>
              <a:t>\(Q(c)\)</a:t>
            </a:r>
            <a:r>
              <a:rPr>
                <a:latin typeface="+mj-lt"/>
                <a:ea typeface="+mj-ea"/>
                <a:cs typeface="+mj-cs"/>
                <a:sym typeface="Helvetica"/>
              </a:rPr>
              <a:t>是未知的。为了解决这个问题，我们创新地提出了一种广义期望最大化（</a:t>
            </a:r>
            <a:r>
              <a:t>EM</a:t>
            </a:r>
            <a:r>
              <a:rPr>
                <a:latin typeface="+mj-lt"/>
                <a:ea typeface="+mj-ea"/>
                <a:cs typeface="+mj-cs"/>
                <a:sym typeface="Helvetica"/>
              </a:rPr>
              <a:t>）方法，该方法迭代地优化目标函数并保证收敛。其核心思想是，从一个初始模型参数</a:t>
            </a:r>
            <a:r>
              <a:t>\(\theta\)</a:t>
            </a:r>
            <a:r>
              <a:rPr>
                <a:latin typeface="+mj-lt"/>
                <a:ea typeface="+mj-ea"/>
                <a:cs typeface="+mj-cs"/>
                <a:sym typeface="Helvetica"/>
              </a:rPr>
              <a:t>开始，我们在</a:t>
            </a:r>
            <a:r>
              <a:t>E</a:t>
            </a:r>
            <a:r>
              <a:rPr>
                <a:latin typeface="+mj-lt"/>
                <a:ea typeface="+mj-ea"/>
                <a:cs typeface="+mj-cs"/>
                <a:sym typeface="Helvetica"/>
              </a:rPr>
              <a:t>步（行为和偏好学习）中估计行为分布</a:t>
            </a:r>
            <a:r>
              <a:t>\(Q(c)\)</a:t>
            </a:r>
            <a:r>
              <a:rPr>
                <a:latin typeface="+mj-lt"/>
                <a:ea typeface="+mj-ea"/>
                <a:cs typeface="+mj-cs"/>
                <a:sym typeface="Helvetica"/>
              </a:rPr>
              <a:t>。一旦我们得到了</a:t>
            </a:r>
            <a:r>
              <a:t>\(Q(c)\)</a:t>
            </a:r>
            <a:r>
              <a:rPr>
                <a:latin typeface="+mj-lt"/>
                <a:ea typeface="+mj-ea"/>
                <a:cs typeface="+mj-cs"/>
                <a:sym typeface="Helvetica"/>
              </a:rPr>
              <a:t>的值，我们就在</a:t>
            </a:r>
            <a:r>
              <a:t>M</a:t>
            </a:r>
            <a:r>
              <a:rPr>
                <a:latin typeface="+mj-lt"/>
                <a:ea typeface="+mj-ea"/>
                <a:cs typeface="+mj-cs"/>
                <a:sym typeface="Helvetica"/>
              </a:rPr>
              <a:t>步（双重对比学习）中通过最大化公式（</a:t>
            </a:r>
            <a:r>
              <a:t>9</a:t>
            </a:r>
            <a:r>
              <a:rPr>
                <a:latin typeface="+mj-lt"/>
                <a:ea typeface="+mj-ea"/>
                <a:cs typeface="+mj-cs"/>
                <a:sym typeface="Helvetica"/>
              </a:rPr>
              <a:t>）来更新参数</a:t>
            </a:r>
            <a:r>
              <a:t>\(\theta\)</a:t>
            </a:r>
            <a:r>
              <a:rPr>
                <a:latin typeface="+mj-lt"/>
                <a:ea typeface="+mj-ea"/>
                <a:cs typeface="+mj-cs"/>
                <a:sym typeface="Helvetica"/>
              </a:rPr>
              <a:t>。这个迭代过程重复进行，直到似然不再增加。使用</a:t>
            </a:r>
            <a:r>
              <a:t>EM</a:t>
            </a:r>
            <a:r>
              <a:rPr>
                <a:latin typeface="+mj-lt"/>
                <a:ea typeface="+mj-ea"/>
                <a:cs typeface="+mj-cs"/>
                <a:sym typeface="Helvetica"/>
              </a:rPr>
              <a:t>框架，我们可以有效地处理由于缺失行为分布</a:t>
            </a:r>
            <a:r>
              <a:t>\(Q(c)\)</a:t>
            </a:r>
            <a:r>
              <a:rPr>
                <a:latin typeface="+mj-lt"/>
                <a:ea typeface="+mj-ea"/>
                <a:cs typeface="+mj-cs"/>
                <a:sym typeface="Helvetica"/>
              </a:rPr>
              <a:t>而导致的不完整性，从而能够对解耦的行为和模型参数</a:t>
            </a:r>
            <a:r>
              <a:t>\(\theta\)</a:t>
            </a:r>
            <a:r>
              <a:rPr>
                <a:latin typeface="+mj-lt"/>
                <a:ea typeface="+mj-ea"/>
                <a:cs typeface="+mj-cs"/>
                <a:sym typeface="Helvetica"/>
              </a:rPr>
              <a:t>进行可靠的估计。</a:t>
            </a:r>
          </a:p>
        </p:txBody>
      </p:sp>
    </p:spTree>
    <p:extLst>
      <p:ext uri="{BB962C8B-B14F-4D97-AF65-F5344CB8AC3E}">
        <p14:creationId xmlns:p14="http://schemas.microsoft.com/office/powerpoint/2010/main" val="193596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FCAF-95CB-589E-F157-D6F4D137B594}"/>
            </a:ext>
          </a:extLst>
        </p:cNvPr>
        <p:cNvGrpSpPr/>
        <p:nvPr/>
      </p:nvGrpSpPr>
      <p:grpSpPr>
        <a:xfrm>
          <a:off x="0" y="0"/>
          <a:ext cx="0" cy="0"/>
          <a:chOff x="0" y="0"/>
          <a:chExt cx="0" cy="0"/>
        </a:xfrm>
      </p:grpSpPr>
      <p:sp>
        <p:nvSpPr>
          <p:cNvPr id="201" name="Shape 201">
            <a:extLst>
              <a:ext uri="{FF2B5EF4-FFF2-40B4-BE49-F238E27FC236}">
                <a16:creationId xmlns:a16="http://schemas.microsoft.com/office/drawing/2014/main" id="{2A1CAED3-0A18-4D59-FC09-C6A7B3C5B2F6}"/>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a:extLst>
              <a:ext uri="{FF2B5EF4-FFF2-40B4-BE49-F238E27FC236}">
                <a16:creationId xmlns:a16="http://schemas.microsoft.com/office/drawing/2014/main" id="{220C06B2-224F-560B-13BE-881BCECE460F}"/>
              </a:ext>
            </a:extLst>
          </p:cNvPr>
          <p:cNvSpPr>
            <a:spLocks noGrp="1"/>
          </p:cNvSpPr>
          <p:nvPr>
            <p:ph type="body" sz="quarter" idx="1"/>
          </p:nvPr>
        </p:nvSpPr>
        <p:spPr>
          <a:prstGeom prst="rect">
            <a:avLst/>
          </a:prstGeom>
        </p:spPr>
        <p:txBody>
          <a:bodyPr/>
          <a:lstStyle/>
          <a:p>
            <a:r>
              <a:t>### 4.1</a:t>
            </a:r>
            <a:r>
              <a:rPr>
                <a:latin typeface="+mj-lt"/>
                <a:ea typeface="+mj-ea"/>
                <a:cs typeface="+mj-cs"/>
                <a:sym typeface="Helvetica"/>
              </a:rPr>
              <a:t>潜在行为建模</a:t>
            </a:r>
          </a:p>
          <a:p>
            <a:r>
              <a:rPr>
                <a:latin typeface="+mj-lt"/>
                <a:ea typeface="+mj-ea"/>
                <a:cs typeface="+mj-cs"/>
                <a:sym typeface="Helvetica"/>
              </a:rPr>
              <a:t>推荐任务的主要目标是优化公式（</a:t>
            </a:r>
            <a:r>
              <a:t>2</a:t>
            </a:r>
            <a:r>
              <a:rPr>
                <a:latin typeface="+mj-lt"/>
                <a:ea typeface="+mj-ea"/>
                <a:cs typeface="+mj-cs"/>
                <a:sym typeface="Helvetica"/>
              </a:rPr>
              <a:t>）。假设推荐系统中存在</a:t>
            </a:r>
            <a:r>
              <a:t>K</a:t>
            </a:r>
            <a:r>
              <a:rPr>
                <a:latin typeface="+mj-lt"/>
                <a:ea typeface="+mj-ea"/>
                <a:cs typeface="+mj-cs"/>
                <a:sym typeface="Helvetica"/>
              </a:rPr>
              <a:t>种不同的用户行为（例如，</a:t>
            </a:r>
            <a:r>
              <a:t>“</a:t>
            </a:r>
            <a:r>
              <a:rPr>
                <a:latin typeface="+mj-lt"/>
                <a:ea typeface="+mj-ea"/>
                <a:cs typeface="+mj-cs"/>
                <a:sym typeface="Helvetica"/>
              </a:rPr>
              <a:t>喜欢</a:t>
            </a:r>
            <a:r>
              <a:t>”</a:t>
            </a:r>
            <a:r>
              <a:rPr>
                <a:latin typeface="+mj-lt"/>
                <a:ea typeface="+mj-ea"/>
                <a:cs typeface="+mj-cs"/>
                <a:sym typeface="Helvetica"/>
              </a:rPr>
              <a:t>、</a:t>
            </a:r>
            <a:r>
              <a:t>“</a:t>
            </a:r>
            <a:r>
              <a:rPr>
                <a:latin typeface="+mj-lt"/>
                <a:ea typeface="+mj-ea"/>
                <a:cs typeface="+mj-cs"/>
                <a:sym typeface="Helvetica"/>
              </a:rPr>
              <a:t>不喜欢</a:t>
            </a:r>
            <a:r>
              <a:t>”</a:t>
            </a:r>
            <a:r>
              <a:rPr>
                <a:latin typeface="+mj-lt"/>
                <a:ea typeface="+mj-ea"/>
                <a:cs typeface="+mj-cs"/>
                <a:sym typeface="Helvetica"/>
              </a:rPr>
              <a:t>、</a:t>
            </a:r>
            <a:r>
              <a:t>“</a:t>
            </a:r>
            <a:r>
              <a:rPr>
                <a:latin typeface="+mj-lt"/>
                <a:ea typeface="+mj-ea"/>
                <a:cs typeface="+mj-cs"/>
                <a:sym typeface="Helvetica"/>
              </a:rPr>
              <a:t>评论</a:t>
            </a:r>
            <a:r>
              <a:t>”</a:t>
            </a:r>
            <a:r>
              <a:rPr>
                <a:latin typeface="+mj-lt"/>
                <a:ea typeface="+mj-ea"/>
                <a:cs typeface="+mj-cs"/>
                <a:sym typeface="Helvetica"/>
              </a:rPr>
              <a:t>等），形成行为变量，那么用户</a:t>
            </a:r>
            <a:r>
              <a:t>\(i\)</a:t>
            </a:r>
            <a:r>
              <a:rPr>
                <a:latin typeface="+mj-lt"/>
                <a:ea typeface="+mj-ea"/>
                <a:cs typeface="+mj-cs"/>
                <a:sym typeface="Helvetica"/>
              </a:rPr>
              <a:t>与项目</a:t>
            </a:r>
            <a:r>
              <a:t>\(j\)</a:t>
            </a:r>
            <a:r>
              <a:rPr>
                <a:latin typeface="+mj-lt"/>
                <a:ea typeface="+mj-ea"/>
                <a:cs typeface="+mj-cs"/>
                <a:sym typeface="Helvetica"/>
              </a:rPr>
              <a:t>交互的概率可以重写为如下（</a:t>
            </a:r>
            <a:r>
              <a:t>7</a:t>
            </a:r>
            <a:r>
              <a:rPr>
                <a:latin typeface="+mj-lt"/>
                <a:ea typeface="+mj-ea"/>
                <a:cs typeface="+mj-cs"/>
                <a:sym typeface="Helvetica"/>
              </a:rPr>
              <a:t>）</a:t>
            </a:r>
          </a:p>
          <a:p>
            <a:endParaRPr>
              <a:latin typeface="+mj-lt"/>
              <a:ea typeface="+mj-ea"/>
              <a:cs typeface="+mj-cs"/>
              <a:sym typeface="Helvetica"/>
            </a:endParaRPr>
          </a:p>
          <a:p>
            <a:r>
              <a:rPr>
                <a:latin typeface="+mj-lt"/>
                <a:ea typeface="+mj-ea"/>
                <a:cs typeface="+mj-cs"/>
                <a:sym typeface="Helvetica"/>
              </a:rPr>
              <a:t>其中，我们将潜在行为嵌入到用户</a:t>
            </a:r>
            <a:r>
              <a:t> - </a:t>
            </a:r>
            <a:r>
              <a:rPr>
                <a:latin typeface="+mj-lt"/>
                <a:ea typeface="+mj-ea"/>
                <a:cs typeface="+mj-cs"/>
                <a:sym typeface="Helvetica"/>
              </a:rPr>
              <a:t>项目交互建模中。然后，基于公式（</a:t>
            </a:r>
            <a:r>
              <a:t>7</a:t>
            </a:r>
            <a:r>
              <a:rPr>
                <a:latin typeface="+mj-lt"/>
                <a:ea typeface="+mj-ea"/>
                <a:cs typeface="+mj-cs"/>
                <a:sym typeface="Helvetica"/>
              </a:rPr>
              <a:t>），我们可以将公式（</a:t>
            </a:r>
            <a:r>
              <a:t>2</a:t>
            </a:r>
            <a:r>
              <a:rPr>
                <a:latin typeface="+mj-lt"/>
                <a:ea typeface="+mj-ea"/>
                <a:cs typeface="+mj-cs"/>
                <a:sym typeface="Helvetica"/>
              </a:rPr>
              <a:t>）重写为（</a:t>
            </a:r>
            <a:r>
              <a:t>8</a:t>
            </a:r>
            <a:r>
              <a:rPr>
                <a:latin typeface="+mj-lt"/>
                <a:ea typeface="+mj-ea"/>
                <a:cs typeface="+mj-cs"/>
                <a:sym typeface="Helvetica"/>
              </a:rPr>
              <a:t>）</a:t>
            </a:r>
          </a:p>
          <a:p>
            <a:r>
              <a:rPr>
                <a:latin typeface="+mj-lt"/>
                <a:ea typeface="+mj-ea"/>
                <a:cs typeface="+mj-cs"/>
                <a:sym typeface="Helvetica"/>
              </a:rPr>
              <a:t>然而，由于积分的困难，优化这个目标仍然是一个挑战。为了解决这个问题，我们将用户</a:t>
            </a:r>
            <a:r>
              <a:t> - </a:t>
            </a:r>
            <a:r>
              <a:rPr>
                <a:latin typeface="+mj-lt"/>
                <a:ea typeface="+mj-ea"/>
                <a:cs typeface="+mj-cs"/>
                <a:sym typeface="Helvetica"/>
              </a:rPr>
              <a:t>项目交互分解为</a:t>
            </a:r>
            <a:r>
              <a:t>K</a:t>
            </a:r>
            <a:r>
              <a:rPr>
                <a:latin typeface="+mj-lt"/>
                <a:ea typeface="+mj-ea"/>
                <a:cs typeface="+mj-cs"/>
                <a:sym typeface="Helvetica"/>
              </a:rPr>
              <a:t>种潜在用户行为类型，并采用一种新颖的方法，即构建一个下界函数并最大化它。首先，我们有（</a:t>
            </a:r>
            <a:r>
              <a:t>9</a:t>
            </a:r>
            <a:r>
              <a:rPr>
                <a:latin typeface="+mj-lt"/>
                <a:ea typeface="+mj-ea"/>
                <a:cs typeface="+mj-cs"/>
                <a:sym typeface="Helvetica"/>
              </a:rPr>
              <a:t>）</a:t>
            </a:r>
          </a:p>
          <a:p>
            <a:r>
              <a:rPr>
                <a:latin typeface="+mj-lt"/>
                <a:ea typeface="+mj-ea"/>
                <a:cs typeface="+mj-cs"/>
                <a:sym typeface="Helvetica"/>
              </a:rPr>
              <a:t>由于所使用的数据集是二元的，用户行为本质上是潜在的。在数学上，我们假设行为变量遵循一个分布，表示为</a:t>
            </a:r>
            <a:r>
              <a:t>\(Q(c)\)</a:t>
            </a:r>
            <a:r>
              <a:rPr>
                <a:latin typeface="+mj-lt"/>
                <a:ea typeface="+mj-ea"/>
                <a:cs typeface="+mj-cs"/>
                <a:sym typeface="Helvetica"/>
              </a:rPr>
              <a:t>，其中</a:t>
            </a:r>
            <a:r>
              <a:t>\(\sum Q(c_{k}) = 1\)</a:t>
            </a:r>
            <a:r>
              <a:rPr>
                <a:latin typeface="+mj-lt"/>
                <a:ea typeface="+mj-ea"/>
                <a:cs typeface="+mj-cs"/>
                <a:sym typeface="Helvetica"/>
              </a:rPr>
              <a:t>且</a:t>
            </a:r>
            <a:r>
              <a:t>\(Q(c_{k}) \geq 0\)</a:t>
            </a:r>
            <a:r>
              <a:rPr>
                <a:latin typeface="+mj-lt"/>
                <a:ea typeface="+mj-ea"/>
                <a:cs typeface="+mj-cs"/>
                <a:sym typeface="Helvetica"/>
              </a:rPr>
              <a:t>。我们在下面的</a:t>
            </a:r>
            <a:r>
              <a:t>E</a:t>
            </a:r>
            <a:r>
              <a:rPr>
                <a:latin typeface="+mj-lt"/>
                <a:ea typeface="+mj-ea"/>
                <a:cs typeface="+mj-cs"/>
                <a:sym typeface="Helvetica"/>
              </a:rPr>
              <a:t>步中估计</a:t>
            </a:r>
            <a:r>
              <a:t>\(Q(c_{k})\)</a:t>
            </a:r>
            <a:r>
              <a:rPr>
                <a:latin typeface="+mj-lt"/>
                <a:ea typeface="+mj-ea"/>
                <a:cs typeface="+mj-cs"/>
                <a:sym typeface="Helvetica"/>
              </a:rPr>
              <a:t>，并将其视为一个常数。因此，基于詹森不等式，公式（</a:t>
            </a:r>
            <a:r>
              <a:t>9</a:t>
            </a:r>
            <a:r>
              <a:rPr>
                <a:latin typeface="+mj-lt"/>
                <a:ea typeface="+mj-ea"/>
                <a:cs typeface="+mj-cs"/>
                <a:sym typeface="Helvetica"/>
              </a:rPr>
              <a:t>）中的右侧项可以重写为：</a:t>
            </a:r>
          </a:p>
          <a:p>
            <a:r>
              <a:rPr>
                <a:latin typeface="+mj-lt"/>
                <a:ea typeface="+mj-ea"/>
                <a:cs typeface="+mj-cs"/>
                <a:sym typeface="Helvetica"/>
              </a:rPr>
              <a:t>我们找到了公式（</a:t>
            </a:r>
            <a:r>
              <a:t>9</a:t>
            </a:r>
            <a:r>
              <a:rPr>
                <a:latin typeface="+mj-lt"/>
                <a:ea typeface="+mj-ea"/>
                <a:cs typeface="+mj-cs"/>
                <a:sym typeface="Helvetica"/>
              </a:rPr>
              <a:t>）的一个下界。然而，我们不能直接优化公式（</a:t>
            </a:r>
            <a:r>
              <a:t>10</a:t>
            </a:r>
            <a:r>
              <a:rPr>
                <a:latin typeface="+mj-lt"/>
                <a:ea typeface="+mj-ea"/>
                <a:cs typeface="+mj-cs"/>
                <a:sym typeface="Helvetica"/>
              </a:rPr>
              <a:t>），因为</a:t>
            </a:r>
            <a:r>
              <a:t>\(Q(c)\)</a:t>
            </a:r>
            <a:r>
              <a:rPr>
                <a:latin typeface="+mj-lt"/>
                <a:ea typeface="+mj-ea"/>
                <a:cs typeface="+mj-cs"/>
                <a:sym typeface="Helvetica"/>
              </a:rPr>
              <a:t>是未知的。为了解决这个问题，我们创新地提出了一种广义期望最大化（</a:t>
            </a:r>
            <a:r>
              <a:t>EM</a:t>
            </a:r>
            <a:r>
              <a:rPr>
                <a:latin typeface="+mj-lt"/>
                <a:ea typeface="+mj-ea"/>
                <a:cs typeface="+mj-cs"/>
                <a:sym typeface="Helvetica"/>
              </a:rPr>
              <a:t>）方法，该方法迭代地优化目标函数并保证收敛。其核心思想是，从一个初始模型参数</a:t>
            </a:r>
            <a:r>
              <a:t>\(\theta\)</a:t>
            </a:r>
            <a:r>
              <a:rPr>
                <a:latin typeface="+mj-lt"/>
                <a:ea typeface="+mj-ea"/>
                <a:cs typeface="+mj-cs"/>
                <a:sym typeface="Helvetica"/>
              </a:rPr>
              <a:t>开始，我们在</a:t>
            </a:r>
            <a:r>
              <a:t>E</a:t>
            </a:r>
            <a:r>
              <a:rPr>
                <a:latin typeface="+mj-lt"/>
                <a:ea typeface="+mj-ea"/>
                <a:cs typeface="+mj-cs"/>
                <a:sym typeface="Helvetica"/>
              </a:rPr>
              <a:t>步（行为和偏好学习）中估计行为分布</a:t>
            </a:r>
            <a:r>
              <a:t>\(Q(c)\)</a:t>
            </a:r>
            <a:r>
              <a:rPr>
                <a:latin typeface="+mj-lt"/>
                <a:ea typeface="+mj-ea"/>
                <a:cs typeface="+mj-cs"/>
                <a:sym typeface="Helvetica"/>
              </a:rPr>
              <a:t>。一旦我们得到了</a:t>
            </a:r>
            <a:r>
              <a:t>\(Q(c)\)</a:t>
            </a:r>
            <a:r>
              <a:rPr>
                <a:latin typeface="+mj-lt"/>
                <a:ea typeface="+mj-ea"/>
                <a:cs typeface="+mj-cs"/>
                <a:sym typeface="Helvetica"/>
              </a:rPr>
              <a:t>的值，我们就在</a:t>
            </a:r>
            <a:r>
              <a:t>M</a:t>
            </a:r>
            <a:r>
              <a:rPr>
                <a:latin typeface="+mj-lt"/>
                <a:ea typeface="+mj-ea"/>
                <a:cs typeface="+mj-cs"/>
                <a:sym typeface="Helvetica"/>
              </a:rPr>
              <a:t>步（双重对比学习）中通过最大化公式（</a:t>
            </a:r>
            <a:r>
              <a:t>9</a:t>
            </a:r>
            <a:r>
              <a:rPr>
                <a:latin typeface="+mj-lt"/>
                <a:ea typeface="+mj-ea"/>
                <a:cs typeface="+mj-cs"/>
                <a:sym typeface="Helvetica"/>
              </a:rPr>
              <a:t>）来更新参数</a:t>
            </a:r>
            <a:r>
              <a:t>\(\theta\)</a:t>
            </a:r>
            <a:r>
              <a:rPr>
                <a:latin typeface="+mj-lt"/>
                <a:ea typeface="+mj-ea"/>
                <a:cs typeface="+mj-cs"/>
                <a:sym typeface="Helvetica"/>
              </a:rPr>
              <a:t>。这个迭代过程重复进行，直到似然不再增加。使用</a:t>
            </a:r>
            <a:r>
              <a:t>EM</a:t>
            </a:r>
            <a:r>
              <a:rPr>
                <a:latin typeface="+mj-lt"/>
                <a:ea typeface="+mj-ea"/>
                <a:cs typeface="+mj-cs"/>
                <a:sym typeface="Helvetica"/>
              </a:rPr>
              <a:t>框架，我们可以有效地处理由于缺失行为分布</a:t>
            </a:r>
            <a:r>
              <a:t>\(Q(c)\)</a:t>
            </a:r>
            <a:r>
              <a:rPr>
                <a:latin typeface="+mj-lt"/>
                <a:ea typeface="+mj-ea"/>
                <a:cs typeface="+mj-cs"/>
                <a:sym typeface="Helvetica"/>
              </a:rPr>
              <a:t>而导致的不完整性，从而能够对解耦的行为和模型参数</a:t>
            </a:r>
            <a:r>
              <a:t>\(\theta\)</a:t>
            </a:r>
            <a:r>
              <a:rPr>
                <a:latin typeface="+mj-lt"/>
                <a:ea typeface="+mj-ea"/>
                <a:cs typeface="+mj-cs"/>
                <a:sym typeface="Helvetica"/>
              </a:rPr>
              <a:t>进行可靠的估计。</a:t>
            </a:r>
          </a:p>
        </p:txBody>
      </p:sp>
    </p:spTree>
    <p:extLst>
      <p:ext uri="{BB962C8B-B14F-4D97-AF65-F5344CB8AC3E}">
        <p14:creationId xmlns:p14="http://schemas.microsoft.com/office/powerpoint/2010/main" val="273639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779E6-2ED5-F359-A52E-7542AA5CD055}"/>
            </a:ext>
          </a:extLst>
        </p:cNvPr>
        <p:cNvGrpSpPr/>
        <p:nvPr/>
      </p:nvGrpSpPr>
      <p:grpSpPr>
        <a:xfrm>
          <a:off x="0" y="0"/>
          <a:ext cx="0" cy="0"/>
          <a:chOff x="0" y="0"/>
          <a:chExt cx="0" cy="0"/>
        </a:xfrm>
      </p:grpSpPr>
      <p:sp>
        <p:nvSpPr>
          <p:cNvPr id="201" name="Shape 201">
            <a:extLst>
              <a:ext uri="{FF2B5EF4-FFF2-40B4-BE49-F238E27FC236}">
                <a16:creationId xmlns:a16="http://schemas.microsoft.com/office/drawing/2014/main" id="{64C0B8F6-9071-28EF-7132-3C0A8E57E303}"/>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a:extLst>
              <a:ext uri="{FF2B5EF4-FFF2-40B4-BE49-F238E27FC236}">
                <a16:creationId xmlns:a16="http://schemas.microsoft.com/office/drawing/2014/main" id="{67F631AC-2D71-531A-7DA6-B85BB9814672}"/>
              </a:ext>
            </a:extLst>
          </p:cNvPr>
          <p:cNvSpPr>
            <a:spLocks noGrp="1"/>
          </p:cNvSpPr>
          <p:nvPr>
            <p:ph type="body" sz="quarter" idx="1"/>
          </p:nvPr>
        </p:nvSpPr>
        <p:spPr>
          <a:prstGeom prst="rect">
            <a:avLst/>
          </a:prstGeom>
        </p:spPr>
        <p:txBody>
          <a:bodyPr/>
          <a:lstStyle/>
          <a:p>
            <a:r>
              <a:t>### 4.1</a:t>
            </a:r>
            <a:r>
              <a:rPr>
                <a:latin typeface="+mj-lt"/>
                <a:ea typeface="+mj-ea"/>
                <a:cs typeface="+mj-cs"/>
                <a:sym typeface="Helvetica"/>
              </a:rPr>
              <a:t>潜在行为建模</a:t>
            </a:r>
          </a:p>
          <a:p>
            <a:r>
              <a:rPr>
                <a:latin typeface="+mj-lt"/>
                <a:ea typeface="+mj-ea"/>
                <a:cs typeface="+mj-cs"/>
                <a:sym typeface="Helvetica"/>
              </a:rPr>
              <a:t>推荐任务的主要目标是优化公式（</a:t>
            </a:r>
            <a:r>
              <a:t>2</a:t>
            </a:r>
            <a:r>
              <a:rPr>
                <a:latin typeface="+mj-lt"/>
                <a:ea typeface="+mj-ea"/>
                <a:cs typeface="+mj-cs"/>
                <a:sym typeface="Helvetica"/>
              </a:rPr>
              <a:t>）。假设推荐系统中存在</a:t>
            </a:r>
            <a:r>
              <a:t>K</a:t>
            </a:r>
            <a:r>
              <a:rPr>
                <a:latin typeface="+mj-lt"/>
                <a:ea typeface="+mj-ea"/>
                <a:cs typeface="+mj-cs"/>
                <a:sym typeface="Helvetica"/>
              </a:rPr>
              <a:t>种不同的用户行为（例如，</a:t>
            </a:r>
            <a:r>
              <a:t>“</a:t>
            </a:r>
            <a:r>
              <a:rPr>
                <a:latin typeface="+mj-lt"/>
                <a:ea typeface="+mj-ea"/>
                <a:cs typeface="+mj-cs"/>
                <a:sym typeface="Helvetica"/>
              </a:rPr>
              <a:t>喜欢</a:t>
            </a:r>
            <a:r>
              <a:t>”</a:t>
            </a:r>
            <a:r>
              <a:rPr>
                <a:latin typeface="+mj-lt"/>
                <a:ea typeface="+mj-ea"/>
                <a:cs typeface="+mj-cs"/>
                <a:sym typeface="Helvetica"/>
              </a:rPr>
              <a:t>、</a:t>
            </a:r>
            <a:r>
              <a:t>“</a:t>
            </a:r>
            <a:r>
              <a:rPr>
                <a:latin typeface="+mj-lt"/>
                <a:ea typeface="+mj-ea"/>
                <a:cs typeface="+mj-cs"/>
                <a:sym typeface="Helvetica"/>
              </a:rPr>
              <a:t>不喜欢</a:t>
            </a:r>
            <a:r>
              <a:t>”</a:t>
            </a:r>
            <a:r>
              <a:rPr>
                <a:latin typeface="+mj-lt"/>
                <a:ea typeface="+mj-ea"/>
                <a:cs typeface="+mj-cs"/>
                <a:sym typeface="Helvetica"/>
              </a:rPr>
              <a:t>、</a:t>
            </a:r>
            <a:r>
              <a:t>“</a:t>
            </a:r>
            <a:r>
              <a:rPr>
                <a:latin typeface="+mj-lt"/>
                <a:ea typeface="+mj-ea"/>
                <a:cs typeface="+mj-cs"/>
                <a:sym typeface="Helvetica"/>
              </a:rPr>
              <a:t>评论</a:t>
            </a:r>
            <a:r>
              <a:t>”</a:t>
            </a:r>
            <a:r>
              <a:rPr>
                <a:latin typeface="+mj-lt"/>
                <a:ea typeface="+mj-ea"/>
                <a:cs typeface="+mj-cs"/>
                <a:sym typeface="Helvetica"/>
              </a:rPr>
              <a:t>等），形成行为变量，那么用户</a:t>
            </a:r>
            <a:r>
              <a:t>\(i\)</a:t>
            </a:r>
            <a:r>
              <a:rPr>
                <a:latin typeface="+mj-lt"/>
                <a:ea typeface="+mj-ea"/>
                <a:cs typeface="+mj-cs"/>
                <a:sym typeface="Helvetica"/>
              </a:rPr>
              <a:t>与项目</a:t>
            </a:r>
            <a:r>
              <a:t>\(j\)</a:t>
            </a:r>
            <a:r>
              <a:rPr>
                <a:latin typeface="+mj-lt"/>
                <a:ea typeface="+mj-ea"/>
                <a:cs typeface="+mj-cs"/>
                <a:sym typeface="Helvetica"/>
              </a:rPr>
              <a:t>交互的概率可以重写为如下（</a:t>
            </a:r>
            <a:r>
              <a:t>7</a:t>
            </a:r>
            <a:r>
              <a:rPr>
                <a:latin typeface="+mj-lt"/>
                <a:ea typeface="+mj-ea"/>
                <a:cs typeface="+mj-cs"/>
                <a:sym typeface="Helvetica"/>
              </a:rPr>
              <a:t>）</a:t>
            </a:r>
          </a:p>
          <a:p>
            <a:endParaRPr>
              <a:latin typeface="+mj-lt"/>
              <a:ea typeface="+mj-ea"/>
              <a:cs typeface="+mj-cs"/>
              <a:sym typeface="Helvetica"/>
            </a:endParaRPr>
          </a:p>
          <a:p>
            <a:r>
              <a:rPr>
                <a:latin typeface="+mj-lt"/>
                <a:ea typeface="+mj-ea"/>
                <a:cs typeface="+mj-cs"/>
                <a:sym typeface="Helvetica"/>
              </a:rPr>
              <a:t>其中，我们将潜在行为嵌入到用户</a:t>
            </a:r>
            <a:r>
              <a:t> - </a:t>
            </a:r>
            <a:r>
              <a:rPr>
                <a:latin typeface="+mj-lt"/>
                <a:ea typeface="+mj-ea"/>
                <a:cs typeface="+mj-cs"/>
                <a:sym typeface="Helvetica"/>
              </a:rPr>
              <a:t>项目交互建模中。然后，基于公式（</a:t>
            </a:r>
            <a:r>
              <a:t>7</a:t>
            </a:r>
            <a:r>
              <a:rPr>
                <a:latin typeface="+mj-lt"/>
                <a:ea typeface="+mj-ea"/>
                <a:cs typeface="+mj-cs"/>
                <a:sym typeface="Helvetica"/>
              </a:rPr>
              <a:t>），我们可以将公式（</a:t>
            </a:r>
            <a:r>
              <a:t>2</a:t>
            </a:r>
            <a:r>
              <a:rPr>
                <a:latin typeface="+mj-lt"/>
                <a:ea typeface="+mj-ea"/>
                <a:cs typeface="+mj-cs"/>
                <a:sym typeface="Helvetica"/>
              </a:rPr>
              <a:t>）重写为（</a:t>
            </a:r>
            <a:r>
              <a:t>8</a:t>
            </a:r>
            <a:r>
              <a:rPr>
                <a:latin typeface="+mj-lt"/>
                <a:ea typeface="+mj-ea"/>
                <a:cs typeface="+mj-cs"/>
                <a:sym typeface="Helvetica"/>
              </a:rPr>
              <a:t>）</a:t>
            </a:r>
          </a:p>
          <a:p>
            <a:r>
              <a:rPr>
                <a:latin typeface="+mj-lt"/>
                <a:ea typeface="+mj-ea"/>
                <a:cs typeface="+mj-cs"/>
                <a:sym typeface="Helvetica"/>
              </a:rPr>
              <a:t>然而，由于积分的困难，优化这个目标仍然是一个挑战。为了解决这个问题，我们将用户</a:t>
            </a:r>
            <a:r>
              <a:t> - </a:t>
            </a:r>
            <a:r>
              <a:rPr>
                <a:latin typeface="+mj-lt"/>
                <a:ea typeface="+mj-ea"/>
                <a:cs typeface="+mj-cs"/>
                <a:sym typeface="Helvetica"/>
              </a:rPr>
              <a:t>项目交互分解为</a:t>
            </a:r>
            <a:r>
              <a:t>K</a:t>
            </a:r>
            <a:r>
              <a:rPr>
                <a:latin typeface="+mj-lt"/>
                <a:ea typeface="+mj-ea"/>
                <a:cs typeface="+mj-cs"/>
                <a:sym typeface="Helvetica"/>
              </a:rPr>
              <a:t>种潜在用户行为类型，并采用一种新颖的方法，即构建一个下界函数并最大化它。首先，我们有（</a:t>
            </a:r>
            <a:r>
              <a:t>9</a:t>
            </a:r>
            <a:r>
              <a:rPr>
                <a:latin typeface="+mj-lt"/>
                <a:ea typeface="+mj-ea"/>
                <a:cs typeface="+mj-cs"/>
                <a:sym typeface="Helvetica"/>
              </a:rPr>
              <a:t>）</a:t>
            </a:r>
          </a:p>
          <a:p>
            <a:r>
              <a:rPr>
                <a:latin typeface="+mj-lt"/>
                <a:ea typeface="+mj-ea"/>
                <a:cs typeface="+mj-cs"/>
                <a:sym typeface="Helvetica"/>
              </a:rPr>
              <a:t>由于所使用的数据集是二元的，用户行为本质上是潜在的。在数学上，我们假设行为变量遵循一个分布，表示为</a:t>
            </a:r>
            <a:r>
              <a:t>\(Q(c)\)</a:t>
            </a:r>
            <a:r>
              <a:rPr>
                <a:latin typeface="+mj-lt"/>
                <a:ea typeface="+mj-ea"/>
                <a:cs typeface="+mj-cs"/>
                <a:sym typeface="Helvetica"/>
              </a:rPr>
              <a:t>，其中</a:t>
            </a:r>
            <a:r>
              <a:t>\(\sum Q(c_{k}) = 1\)</a:t>
            </a:r>
            <a:r>
              <a:rPr>
                <a:latin typeface="+mj-lt"/>
                <a:ea typeface="+mj-ea"/>
                <a:cs typeface="+mj-cs"/>
                <a:sym typeface="Helvetica"/>
              </a:rPr>
              <a:t>且</a:t>
            </a:r>
            <a:r>
              <a:t>\(Q(c_{k}) \geq 0\)</a:t>
            </a:r>
            <a:r>
              <a:rPr>
                <a:latin typeface="+mj-lt"/>
                <a:ea typeface="+mj-ea"/>
                <a:cs typeface="+mj-cs"/>
                <a:sym typeface="Helvetica"/>
              </a:rPr>
              <a:t>。我们在下面的</a:t>
            </a:r>
            <a:r>
              <a:t>E</a:t>
            </a:r>
            <a:r>
              <a:rPr>
                <a:latin typeface="+mj-lt"/>
                <a:ea typeface="+mj-ea"/>
                <a:cs typeface="+mj-cs"/>
                <a:sym typeface="Helvetica"/>
              </a:rPr>
              <a:t>步中估计</a:t>
            </a:r>
            <a:r>
              <a:t>\(Q(c_{k})\)</a:t>
            </a:r>
            <a:r>
              <a:rPr>
                <a:latin typeface="+mj-lt"/>
                <a:ea typeface="+mj-ea"/>
                <a:cs typeface="+mj-cs"/>
                <a:sym typeface="Helvetica"/>
              </a:rPr>
              <a:t>，并将其视为一个常数。因此，基于詹森不等式，公式（</a:t>
            </a:r>
            <a:r>
              <a:t>9</a:t>
            </a:r>
            <a:r>
              <a:rPr>
                <a:latin typeface="+mj-lt"/>
                <a:ea typeface="+mj-ea"/>
                <a:cs typeface="+mj-cs"/>
                <a:sym typeface="Helvetica"/>
              </a:rPr>
              <a:t>）中的右侧项可以重写为：</a:t>
            </a:r>
          </a:p>
          <a:p>
            <a:r>
              <a:rPr>
                <a:latin typeface="+mj-lt"/>
                <a:ea typeface="+mj-ea"/>
                <a:cs typeface="+mj-cs"/>
                <a:sym typeface="Helvetica"/>
              </a:rPr>
              <a:t>我们找到了公式（</a:t>
            </a:r>
            <a:r>
              <a:t>9</a:t>
            </a:r>
            <a:r>
              <a:rPr>
                <a:latin typeface="+mj-lt"/>
                <a:ea typeface="+mj-ea"/>
                <a:cs typeface="+mj-cs"/>
                <a:sym typeface="Helvetica"/>
              </a:rPr>
              <a:t>）的一个下界。然而，我们不能直接优化公式（</a:t>
            </a:r>
            <a:r>
              <a:t>10</a:t>
            </a:r>
            <a:r>
              <a:rPr>
                <a:latin typeface="+mj-lt"/>
                <a:ea typeface="+mj-ea"/>
                <a:cs typeface="+mj-cs"/>
                <a:sym typeface="Helvetica"/>
              </a:rPr>
              <a:t>），因为</a:t>
            </a:r>
            <a:r>
              <a:t>\(Q(c)\)</a:t>
            </a:r>
            <a:r>
              <a:rPr>
                <a:latin typeface="+mj-lt"/>
                <a:ea typeface="+mj-ea"/>
                <a:cs typeface="+mj-cs"/>
                <a:sym typeface="Helvetica"/>
              </a:rPr>
              <a:t>是未知的。为了解决这个问题，我们创新地提出了一种广义期望最大化（</a:t>
            </a:r>
            <a:r>
              <a:t>EM</a:t>
            </a:r>
            <a:r>
              <a:rPr>
                <a:latin typeface="+mj-lt"/>
                <a:ea typeface="+mj-ea"/>
                <a:cs typeface="+mj-cs"/>
                <a:sym typeface="Helvetica"/>
              </a:rPr>
              <a:t>）方法，该方法迭代地优化目标函数并保证收敛。其核心思想是，从一个初始模型参数</a:t>
            </a:r>
            <a:r>
              <a:t>\(\theta\)</a:t>
            </a:r>
            <a:r>
              <a:rPr>
                <a:latin typeface="+mj-lt"/>
                <a:ea typeface="+mj-ea"/>
                <a:cs typeface="+mj-cs"/>
                <a:sym typeface="Helvetica"/>
              </a:rPr>
              <a:t>开始，我们在</a:t>
            </a:r>
            <a:r>
              <a:t>E</a:t>
            </a:r>
            <a:r>
              <a:rPr>
                <a:latin typeface="+mj-lt"/>
                <a:ea typeface="+mj-ea"/>
                <a:cs typeface="+mj-cs"/>
                <a:sym typeface="Helvetica"/>
              </a:rPr>
              <a:t>步（行为和偏好学习）中估计行为分布</a:t>
            </a:r>
            <a:r>
              <a:t>\(Q(c)\)</a:t>
            </a:r>
            <a:r>
              <a:rPr>
                <a:latin typeface="+mj-lt"/>
                <a:ea typeface="+mj-ea"/>
                <a:cs typeface="+mj-cs"/>
                <a:sym typeface="Helvetica"/>
              </a:rPr>
              <a:t>。一旦我们得到了</a:t>
            </a:r>
            <a:r>
              <a:t>\(Q(c)\)</a:t>
            </a:r>
            <a:r>
              <a:rPr>
                <a:latin typeface="+mj-lt"/>
                <a:ea typeface="+mj-ea"/>
                <a:cs typeface="+mj-cs"/>
                <a:sym typeface="Helvetica"/>
              </a:rPr>
              <a:t>的值，我们就在</a:t>
            </a:r>
            <a:r>
              <a:t>M</a:t>
            </a:r>
            <a:r>
              <a:rPr>
                <a:latin typeface="+mj-lt"/>
                <a:ea typeface="+mj-ea"/>
                <a:cs typeface="+mj-cs"/>
                <a:sym typeface="Helvetica"/>
              </a:rPr>
              <a:t>步（双重对比学习）中通过最大化公式（</a:t>
            </a:r>
            <a:r>
              <a:t>9</a:t>
            </a:r>
            <a:r>
              <a:rPr>
                <a:latin typeface="+mj-lt"/>
                <a:ea typeface="+mj-ea"/>
                <a:cs typeface="+mj-cs"/>
                <a:sym typeface="Helvetica"/>
              </a:rPr>
              <a:t>）来更新参数</a:t>
            </a:r>
            <a:r>
              <a:t>\(\theta\)</a:t>
            </a:r>
            <a:r>
              <a:rPr>
                <a:latin typeface="+mj-lt"/>
                <a:ea typeface="+mj-ea"/>
                <a:cs typeface="+mj-cs"/>
                <a:sym typeface="Helvetica"/>
              </a:rPr>
              <a:t>。这个迭代过程重复进行，直到似然不再增加。使用</a:t>
            </a:r>
            <a:r>
              <a:t>EM</a:t>
            </a:r>
            <a:r>
              <a:rPr>
                <a:latin typeface="+mj-lt"/>
                <a:ea typeface="+mj-ea"/>
                <a:cs typeface="+mj-cs"/>
                <a:sym typeface="Helvetica"/>
              </a:rPr>
              <a:t>框架，我们可以有效地处理由于缺失行为分布</a:t>
            </a:r>
            <a:r>
              <a:t>\(Q(c)\)</a:t>
            </a:r>
            <a:r>
              <a:rPr>
                <a:latin typeface="+mj-lt"/>
                <a:ea typeface="+mj-ea"/>
                <a:cs typeface="+mj-cs"/>
                <a:sym typeface="Helvetica"/>
              </a:rPr>
              <a:t>而导致的不完整性，从而能够对解耦的行为和模型参数</a:t>
            </a:r>
            <a:r>
              <a:t>\(\theta\)</a:t>
            </a:r>
            <a:r>
              <a:rPr>
                <a:latin typeface="+mj-lt"/>
                <a:ea typeface="+mj-ea"/>
                <a:cs typeface="+mj-cs"/>
                <a:sym typeface="Helvetica"/>
              </a:rPr>
              <a:t>进行可靠的估计。</a:t>
            </a:r>
          </a:p>
        </p:txBody>
      </p:sp>
    </p:spTree>
    <p:extLst>
      <p:ext uri="{BB962C8B-B14F-4D97-AF65-F5344CB8AC3E}">
        <p14:creationId xmlns:p14="http://schemas.microsoft.com/office/powerpoint/2010/main" val="48703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rPr>
                <a:latin typeface="+mj-lt"/>
                <a:ea typeface="+mj-ea"/>
                <a:cs typeface="+mj-cs"/>
                <a:sym typeface="Helvetica"/>
              </a:rPr>
              <a:t>在</a:t>
            </a:r>
            <a:r>
              <a:t> Gowalla </a:t>
            </a:r>
            <a:r>
              <a:rPr>
                <a:latin typeface="+mj-lt"/>
                <a:ea typeface="+mj-ea"/>
                <a:cs typeface="+mj-cs"/>
                <a:sym typeface="Helvetica"/>
              </a:rPr>
              <a:t>数据集上的的收敛轮数和每批训练时间，以及总的训练时间，本文提出的方法与现有最先进的方法相比也具有竞争力，其方法推荐准确且高效。</a:t>
            </a:r>
          </a:p>
          <a:p>
            <a:r>
              <a:rPr>
                <a:latin typeface="+mj-lt"/>
                <a:ea typeface="+mj-ea"/>
                <a:cs typeface="+mj-cs"/>
                <a:sym typeface="Helvetica"/>
              </a:rPr>
              <a:t>消融实验，行为对比学习（</a:t>
            </a:r>
            <a:r>
              <a:t>BCL</a:t>
            </a:r>
            <a:r>
              <a:rPr>
                <a:latin typeface="+mj-lt"/>
                <a:ea typeface="+mj-ea"/>
                <a:cs typeface="+mj-cs"/>
                <a:sym typeface="Helvetica"/>
              </a:rPr>
              <a:t>）和偏好引导对比学习（</a:t>
            </a:r>
            <a:r>
              <a:t>PCL</a:t>
            </a:r>
            <a:r>
              <a:rPr>
                <a:latin typeface="+mj-lt"/>
                <a:ea typeface="+mj-ea"/>
                <a:cs typeface="+mj-cs"/>
                <a:sym typeface="Helvetica"/>
              </a:rPr>
              <a:t>），行为解耦（</a:t>
            </a:r>
            <a:r>
              <a:t>BCL</a:t>
            </a:r>
            <a:r>
              <a:rPr>
                <a:latin typeface="+mj-lt"/>
                <a:ea typeface="+mj-ea"/>
                <a:cs typeface="+mj-cs"/>
                <a:sym typeface="Helvetica"/>
              </a:rPr>
              <a:t>）对于建模用户和项目很重要。</a:t>
            </a:r>
            <a:r>
              <a:t>PCL </a:t>
            </a:r>
            <a:r>
              <a:rPr>
                <a:latin typeface="+mj-lt"/>
                <a:ea typeface="+mj-ea"/>
                <a:cs typeface="+mj-cs"/>
                <a:sym typeface="Helvetica"/>
              </a:rPr>
              <a:t>在更好的对比学习和表示增强中起着关键作用。</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A6B5C-3B5C-CD7B-2E03-C835BA819F80}"/>
            </a:ext>
          </a:extLst>
        </p:cNvPr>
        <p:cNvGrpSpPr/>
        <p:nvPr/>
      </p:nvGrpSpPr>
      <p:grpSpPr>
        <a:xfrm>
          <a:off x="0" y="0"/>
          <a:ext cx="0" cy="0"/>
          <a:chOff x="0" y="0"/>
          <a:chExt cx="0" cy="0"/>
        </a:xfrm>
      </p:grpSpPr>
      <p:sp>
        <p:nvSpPr>
          <p:cNvPr id="257" name="Shape 257">
            <a:extLst>
              <a:ext uri="{FF2B5EF4-FFF2-40B4-BE49-F238E27FC236}">
                <a16:creationId xmlns:a16="http://schemas.microsoft.com/office/drawing/2014/main" id="{465DE04E-748C-CAAE-2396-4D8753CCEE5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a:extLst>
              <a:ext uri="{FF2B5EF4-FFF2-40B4-BE49-F238E27FC236}">
                <a16:creationId xmlns:a16="http://schemas.microsoft.com/office/drawing/2014/main" id="{4C9C08F7-4F55-002A-0D3B-7EBA24B5A9C4}"/>
              </a:ext>
            </a:extLst>
          </p:cNvPr>
          <p:cNvSpPr>
            <a:spLocks noGrp="1"/>
          </p:cNvSpPr>
          <p:nvPr>
            <p:ph type="body" sz="quarter" idx="1"/>
          </p:nvPr>
        </p:nvSpPr>
        <p:spPr>
          <a:prstGeom prst="rect">
            <a:avLst/>
          </a:prstGeom>
        </p:spPr>
        <p:txBody>
          <a:bodyPr/>
          <a:lstStyle/>
          <a:p>
            <a:r>
              <a:rPr>
                <a:latin typeface="+mj-lt"/>
                <a:ea typeface="+mj-ea"/>
                <a:cs typeface="+mj-cs"/>
                <a:sym typeface="Helvetica"/>
              </a:rPr>
              <a:t>在</a:t>
            </a:r>
            <a:r>
              <a:t> Gowalla </a:t>
            </a:r>
            <a:r>
              <a:rPr>
                <a:latin typeface="+mj-lt"/>
                <a:ea typeface="+mj-ea"/>
                <a:cs typeface="+mj-cs"/>
                <a:sym typeface="Helvetica"/>
              </a:rPr>
              <a:t>数据集上的的收敛轮数和每批训练时间，以及总的训练时间，本文提出的方法与现有最先进的方法相比也具有竞争力，其方法推荐准确且高效。</a:t>
            </a:r>
          </a:p>
          <a:p>
            <a:r>
              <a:rPr>
                <a:latin typeface="+mj-lt"/>
                <a:ea typeface="+mj-ea"/>
                <a:cs typeface="+mj-cs"/>
                <a:sym typeface="Helvetica"/>
              </a:rPr>
              <a:t>消融实验，行为对比学习（</a:t>
            </a:r>
            <a:r>
              <a:t>BCL</a:t>
            </a:r>
            <a:r>
              <a:rPr>
                <a:latin typeface="+mj-lt"/>
                <a:ea typeface="+mj-ea"/>
                <a:cs typeface="+mj-cs"/>
                <a:sym typeface="Helvetica"/>
              </a:rPr>
              <a:t>）和偏好引导对比学习（</a:t>
            </a:r>
            <a:r>
              <a:t>PCL</a:t>
            </a:r>
            <a:r>
              <a:rPr>
                <a:latin typeface="+mj-lt"/>
                <a:ea typeface="+mj-ea"/>
                <a:cs typeface="+mj-cs"/>
                <a:sym typeface="Helvetica"/>
              </a:rPr>
              <a:t>），行为解耦（</a:t>
            </a:r>
            <a:r>
              <a:t>BCL</a:t>
            </a:r>
            <a:r>
              <a:rPr>
                <a:latin typeface="+mj-lt"/>
                <a:ea typeface="+mj-ea"/>
                <a:cs typeface="+mj-cs"/>
                <a:sym typeface="Helvetica"/>
              </a:rPr>
              <a:t>）对于建模用户和项目很重要。</a:t>
            </a:r>
            <a:r>
              <a:t>PCL </a:t>
            </a:r>
            <a:r>
              <a:rPr>
                <a:latin typeface="+mj-lt"/>
                <a:ea typeface="+mj-ea"/>
                <a:cs typeface="+mj-cs"/>
                <a:sym typeface="Helvetica"/>
              </a:rPr>
              <a:t>在更好的对比学习和表示增强中起着关键作用。</a:t>
            </a:r>
          </a:p>
        </p:txBody>
      </p:sp>
    </p:spTree>
    <p:extLst>
      <p:ext uri="{BB962C8B-B14F-4D97-AF65-F5344CB8AC3E}">
        <p14:creationId xmlns:p14="http://schemas.microsoft.com/office/powerpoint/2010/main" val="216905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xfrm>
            <a:off x="381000" y="685800"/>
            <a:ext cx="6096000" cy="3429000"/>
          </a:xfrm>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rPr>
                <a:latin typeface="+mj-lt"/>
                <a:ea typeface="+mj-ea"/>
                <a:cs typeface="+mj-cs"/>
                <a:sym typeface="Helvetica"/>
              </a:rPr>
              <a:t>为了验证行为解耦的有效性，我们使用一个真实的多行为</a:t>
            </a:r>
            <a:r>
              <a:t> IJCAI </a:t>
            </a:r>
            <a:r>
              <a:rPr>
                <a:latin typeface="+mj-lt"/>
                <a:ea typeface="+mj-ea"/>
                <a:cs typeface="+mj-cs"/>
                <a:sym typeface="Helvetica"/>
              </a:rPr>
              <a:t>数据集进行了额外的实验，该数据集包含四种类型的用户行为：页面浏览、收藏、加入购物车和购买。我们将这四种类型的行为整合到一个统一的用户</a:t>
            </a:r>
            <a:r>
              <a:t> - </a:t>
            </a:r>
            <a:r>
              <a:rPr>
                <a:latin typeface="+mj-lt"/>
                <a:ea typeface="+mj-ea"/>
                <a:cs typeface="+mj-cs"/>
                <a:sym typeface="Helvetica"/>
              </a:rPr>
              <a:t>项目交互矩阵中并在其上进行实验。</a:t>
            </a:r>
          </a:p>
          <a:p>
            <a:r>
              <a:rPr>
                <a:latin typeface="+mj-lt"/>
                <a:ea typeface="+mj-ea"/>
                <a:cs typeface="+mj-cs"/>
                <a:sym typeface="Helvetica"/>
              </a:rPr>
              <a:t>表</a:t>
            </a:r>
            <a:r>
              <a:t> 5 </a:t>
            </a:r>
            <a:r>
              <a:rPr>
                <a:latin typeface="+mj-lt"/>
                <a:ea typeface="+mj-ea"/>
                <a:cs typeface="+mj-cs"/>
                <a:sym typeface="Helvetica"/>
              </a:rPr>
              <a:t>表明当</a:t>
            </a:r>
            <a:r>
              <a:t>k=4</a:t>
            </a:r>
            <a:r>
              <a:rPr>
                <a:latin typeface="+mj-lt"/>
                <a:ea typeface="+mj-ea"/>
                <a:cs typeface="+mj-cs"/>
                <a:sym typeface="Helvetica"/>
              </a:rPr>
              <a:t>时达到最佳性能，这与</a:t>
            </a:r>
            <a:r>
              <a:t> IJCAI </a:t>
            </a:r>
            <a:r>
              <a:rPr>
                <a:latin typeface="+mj-lt"/>
                <a:ea typeface="+mj-ea"/>
                <a:cs typeface="+mj-cs"/>
                <a:sym typeface="Helvetica"/>
              </a:rPr>
              <a:t>数据集中的用户行为数量</a:t>
            </a:r>
            <a:r>
              <a:t> 4 </a:t>
            </a:r>
            <a:r>
              <a:rPr>
                <a:latin typeface="+mj-lt"/>
                <a:ea typeface="+mj-ea"/>
                <a:cs typeface="+mj-cs"/>
                <a:sym typeface="Helvetica"/>
              </a:rPr>
              <a:t>相吻合。这也表明我们的模型可以有效地从多行为数据集中学习，捕捉不同类型用户</a:t>
            </a:r>
            <a:r>
              <a:t> - </a:t>
            </a:r>
            <a:r>
              <a:rPr>
                <a:latin typeface="+mj-lt"/>
                <a:ea typeface="+mj-ea"/>
                <a:cs typeface="+mj-cs"/>
                <a:sym typeface="Helvetica"/>
              </a:rPr>
              <a:t>项目交互之间的细微差别和区别。</a:t>
            </a:r>
          </a:p>
          <a:p>
            <a:r>
              <a:rPr>
                <a:latin typeface="+mj-lt"/>
                <a:ea typeface="+mj-ea"/>
                <a:cs typeface="+mj-cs"/>
                <a:sym typeface="Helvetica"/>
              </a:rPr>
              <a:t>在真实多行为数据集上与不同方法的性能比较</a:t>
            </a:r>
          </a:p>
          <a:p>
            <a:r>
              <a:rPr>
                <a:latin typeface="+mj-lt"/>
                <a:ea typeface="+mj-ea"/>
                <a:cs typeface="+mj-cs"/>
                <a:sym typeface="Helvetica"/>
              </a:rPr>
              <a:t>表</a:t>
            </a:r>
            <a:r>
              <a:t> 6 </a:t>
            </a:r>
            <a:r>
              <a:rPr>
                <a:latin typeface="+mj-lt"/>
                <a:ea typeface="+mj-ea"/>
                <a:cs typeface="+mj-cs"/>
                <a:sym typeface="Helvetica"/>
              </a:rPr>
              <a:t>展示了所提出的</a:t>
            </a:r>
            <a:r>
              <a:t> DBCR </a:t>
            </a:r>
            <a:r>
              <a:rPr>
                <a:latin typeface="+mj-lt"/>
                <a:ea typeface="+mj-ea"/>
                <a:cs typeface="+mj-cs"/>
                <a:sym typeface="Helvetica"/>
              </a:rPr>
              <a:t>方法在</a:t>
            </a:r>
            <a:r>
              <a:t> IJCAI </a:t>
            </a:r>
            <a:r>
              <a:rPr>
                <a:latin typeface="+mj-lt"/>
                <a:ea typeface="+mj-ea"/>
                <a:cs typeface="+mj-cs"/>
                <a:sym typeface="Helvetica"/>
              </a:rPr>
              <a:t>数据集（一个真实的多行为数据集）上与现有最先进方法相比的优越性能。这强调了我们的方法在处理此类多行为数据集方面的有效性，从而加强了其实际相关性和更广泛应用的潜力。</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12" name="正文级别 1…"/>
          <p:cNvSpPr txBox="1">
            <a:spLocks noGrp="1"/>
          </p:cNvSpPr>
          <p:nvPr>
            <p:ph type="body" sz="quarter" idx="1"/>
          </p:nvPr>
        </p:nvSpPr>
        <p:spPr>
          <a:xfrm>
            <a:off x="1828800" y="3840479"/>
            <a:ext cx="8534400" cy="1714501"/>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30" name="正文级别 1…"/>
          <p:cNvSpPr txBox="1">
            <a:spLocks noGrp="1"/>
          </p:cNvSpPr>
          <p:nvPr>
            <p:ph type="body" idx="1"/>
          </p:nvPr>
        </p:nvSpPr>
        <p:spPr>
          <a:xfrm>
            <a:off x="609600" y="1577339"/>
            <a:ext cx="10972800" cy="4526281"/>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38"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39" name="正文级别 1…"/>
          <p:cNvSpPr txBox="1">
            <a:spLocks noGrp="1"/>
          </p:cNvSpPr>
          <p:nvPr>
            <p:ph type="body" idx="1"/>
          </p:nvPr>
        </p:nvSpPr>
        <p:spPr>
          <a:xfrm>
            <a:off x="609600" y="1577339"/>
            <a:ext cx="10972800" cy="4526281"/>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48" name="正文级别 1…"/>
          <p:cNvSpPr txBox="1">
            <a:spLocks noGrp="1"/>
          </p:cNvSpPr>
          <p:nvPr>
            <p:ph type="body" sz="half" idx="1"/>
          </p:nvPr>
        </p:nvSpPr>
        <p:spPr>
          <a:xfrm>
            <a:off x="609600" y="1577339"/>
            <a:ext cx="5303521" cy="4526281"/>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6"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5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0">
    <p:spTree>
      <p:nvGrpSpPr>
        <p:cNvPr id="1" name=""/>
        <p:cNvGrpSpPr/>
        <p:nvPr/>
      </p:nvGrpSpPr>
      <p:grpSpPr>
        <a:xfrm>
          <a:off x="0" y="0"/>
          <a:ext cx="0" cy="0"/>
          <a:chOff x="0" y="0"/>
          <a:chExt cx="0" cy="0"/>
        </a:xfrm>
      </p:grpSpPr>
      <p:sp>
        <p:nvSpPr>
          <p:cNvPr id="64" name="标题文本"/>
          <p:cNvSpPr txBox="1">
            <a:spLocks noGrp="1"/>
          </p:cNvSpPr>
          <p:nvPr>
            <p:ph type="title"/>
          </p:nvPr>
        </p:nvSpPr>
        <p:spPr>
          <a:xfrm>
            <a:off x="644448" y="86614"/>
            <a:ext cx="1370331" cy="482601"/>
          </a:xfrm>
          <a:prstGeom prst="rect">
            <a:avLst/>
          </a:prstGeom>
        </p:spPr>
        <p:txBody>
          <a:bodyPr>
            <a:normAutofit/>
          </a:bodyPr>
          <a:lstStyle/>
          <a:p>
            <a:r>
              <a:t>标题文本</a:t>
            </a:r>
          </a:p>
        </p:txBody>
      </p:sp>
      <p:sp>
        <p:nvSpPr>
          <p:cNvPr id="6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7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标题文本</a:t>
            </a:r>
          </a:p>
        </p:txBody>
      </p:sp>
      <p:sp>
        <p:nvSpPr>
          <p:cNvPr id="3" name="正文级别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337974" y="6377940"/>
            <a:ext cx="244427" cy="241648"/>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1pPr>
      <a:lvl2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2pPr>
      <a:lvl3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3pPr>
      <a:lvl4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4pPr>
      <a:lvl5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5pPr>
      <a:lvl6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6pPr>
      <a:lvl7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7pPr>
      <a:lvl8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8pPr>
      <a:lvl9pPr marL="0" marR="0" indent="0" algn="l" defTabSz="914400" rtl="0" latinLnBrk="0">
        <a:lnSpc>
          <a:spcPct val="100000"/>
        </a:lnSpc>
        <a:spcBef>
          <a:spcPts val="0"/>
        </a:spcBef>
        <a:spcAft>
          <a:spcPts val="0"/>
        </a:spcAft>
        <a:buClrTx/>
        <a:buSzTx/>
        <a:buFontTx/>
        <a:buNone/>
        <a:tabLst/>
        <a:defRPr sz="1500" b="0" i="0" u="none" strike="noStrike" cap="none" spc="0" baseline="0">
          <a:solidFill>
            <a:srgbClr val="FFFFFF"/>
          </a:solidFill>
          <a:uFillTx/>
          <a:latin typeface="Trebuchet MS"/>
          <a:ea typeface="Trebuchet MS"/>
          <a:cs typeface="Trebuchet MS"/>
          <a:sym typeface="Trebuchet MS"/>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51.png"/><Relationship Id="rId4" Type="http://schemas.openxmlformats.org/officeDocument/2006/relationships/image" Target="../media/image2.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5.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9.png"/><Relationship Id="rId3" Type="http://schemas.openxmlformats.org/officeDocument/2006/relationships/image" Target="../media/image1.jpeg"/><Relationship Id="rId7" Type="http://schemas.openxmlformats.org/officeDocument/2006/relationships/image" Target="../media/image25.pn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37.png"/><Relationship Id="rId5" Type="http://schemas.openxmlformats.org/officeDocument/2006/relationships/image" Target="../media/image3.png"/><Relationship Id="rId10"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3.png"/><Relationship Id="rId3" Type="http://schemas.openxmlformats.org/officeDocument/2006/relationships/image" Target="../media/image1.jpeg"/><Relationship Id="rId7" Type="http://schemas.openxmlformats.org/officeDocument/2006/relationships/image" Target="../media/image25.png"/><Relationship Id="rId12"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png"/><Relationship Id="rId10"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image" Target="../media/image39.pn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92" name="object 3"/>
          <p:cNvGrpSpPr/>
          <p:nvPr/>
        </p:nvGrpSpPr>
        <p:grpSpPr>
          <a:xfrm>
            <a:off x="-1" y="-1"/>
            <a:ext cx="12192000" cy="603504"/>
            <a:chOff x="0" y="0"/>
            <a:chExt cx="12191999" cy="603503"/>
          </a:xfrm>
        </p:grpSpPr>
        <p:sp>
          <p:nvSpPr>
            <p:cNvPr id="89" name="object 4"/>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90" name="object 5"/>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91" name="object 6"/>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96" name="object 7"/>
          <p:cNvGrpSpPr/>
          <p:nvPr/>
        </p:nvGrpSpPr>
        <p:grpSpPr>
          <a:xfrm>
            <a:off x="-1" y="0"/>
            <a:ext cx="12192000" cy="973836"/>
            <a:chOff x="0" y="0"/>
            <a:chExt cx="12191999" cy="973835"/>
          </a:xfrm>
        </p:grpSpPr>
        <p:sp>
          <p:nvSpPr>
            <p:cNvPr id="93" name="object 8"/>
            <p:cNvSpPr/>
            <p:nvPr/>
          </p:nvSpPr>
          <p:spPr>
            <a:xfrm>
              <a:off x="-1" y="0"/>
              <a:ext cx="12192000" cy="973836"/>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94" name="object 9"/>
            <p:cNvSpPr/>
            <p:nvPr/>
          </p:nvSpPr>
          <p:spPr>
            <a:xfrm>
              <a:off x="11503152" y="128015"/>
              <a:ext cx="571501" cy="720852"/>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95" name="object 10"/>
            <p:cNvSpPr/>
            <p:nvPr/>
          </p:nvSpPr>
          <p:spPr>
            <a:xfrm>
              <a:off x="778762" y="690371"/>
              <a:ext cx="2924557" cy="240791"/>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97" name="object 11"/>
          <p:cNvSpPr txBox="1"/>
          <p:nvPr/>
        </p:nvSpPr>
        <p:spPr>
          <a:xfrm>
            <a:off x="1006753" y="681779"/>
            <a:ext cx="2402841" cy="238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1900"/>
              </a:lnSpc>
              <a:defRPr sz="1600" spc="-190">
                <a:solidFill>
                  <a:srgbClr val="FFFFFF"/>
                </a:solidFill>
                <a:latin typeface="Trebuchet MS"/>
                <a:ea typeface="Trebuchet MS"/>
                <a:cs typeface="Trebuchet MS"/>
                <a:sym typeface="Trebuchet MS"/>
              </a:defRPr>
            </a:pPr>
            <a:r>
              <a:t>Chongqing</a:t>
            </a:r>
            <a:r>
              <a:rPr spc="-355"/>
              <a:t> </a:t>
            </a:r>
            <a:r>
              <a:rPr spc="-175"/>
              <a:t>University</a:t>
            </a:r>
            <a:r>
              <a:rPr spc="-350"/>
              <a:t> </a:t>
            </a:r>
            <a:r>
              <a:rPr spc="-170"/>
              <a:t>of</a:t>
            </a:r>
            <a:r>
              <a:rPr spc="-270"/>
              <a:t> </a:t>
            </a:r>
            <a:r>
              <a:rPr spc="-204"/>
              <a:t>Technology</a:t>
            </a:r>
          </a:p>
        </p:txBody>
      </p:sp>
      <p:sp>
        <p:nvSpPr>
          <p:cNvPr id="98" name="object 12"/>
          <p:cNvSpPr/>
          <p:nvPr/>
        </p:nvSpPr>
        <p:spPr>
          <a:xfrm>
            <a:off x="882396" y="100584"/>
            <a:ext cx="3038856" cy="850392"/>
          </a:xfrm>
          <a:prstGeom prst="rect">
            <a:avLst/>
          </a:prstGeom>
          <a:blipFill>
            <a:blip r:embed="rId9"/>
            <a:stretch>
              <a:fillRect/>
            </a:stretch>
          </a:blipFill>
          <a:ln w="12700">
            <a:miter lim="400000"/>
          </a:ln>
        </p:spPr>
        <p:txBody>
          <a:bodyPr lIns="0" tIns="0" rIns="0" bIns="0"/>
          <a:lstStyle/>
          <a:p>
            <a:endParaRPr/>
          </a:p>
        </p:txBody>
      </p:sp>
      <p:sp>
        <p:nvSpPr>
          <p:cNvPr id="99" name="object 13"/>
          <p:cNvSpPr txBox="1"/>
          <p:nvPr/>
        </p:nvSpPr>
        <p:spPr>
          <a:xfrm>
            <a:off x="1095755" y="143312"/>
            <a:ext cx="11008360" cy="746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1900"/>
              </a:lnSpc>
              <a:spcBef>
                <a:spcPts val="100"/>
              </a:spcBef>
              <a:tabLst>
                <a:tab pos="9258300" algn="l"/>
              </a:tabLst>
              <a:defRPr sz="2200" spc="-260">
                <a:solidFill>
                  <a:srgbClr val="FFFFFF"/>
                </a:solidFill>
                <a:latin typeface="Trebuchet MS"/>
                <a:ea typeface="Trebuchet MS"/>
                <a:cs typeface="Trebuchet MS"/>
                <a:sym typeface="Trebuchet MS"/>
              </a:defRPr>
            </a:pPr>
            <a:r>
              <a:t>Chongqing</a:t>
            </a:r>
            <a:r>
              <a:rPr spc="-509"/>
              <a:t> </a:t>
            </a:r>
            <a:r>
              <a:rPr spc="-240"/>
              <a:t>University	</a:t>
            </a:r>
            <a:r>
              <a:rPr b="1" spc="81" baseline="25999">
                <a:latin typeface="Arial"/>
                <a:ea typeface="Arial"/>
                <a:cs typeface="Arial"/>
                <a:sym typeface="Arial"/>
              </a:rPr>
              <a:t>ATAI</a:t>
            </a:r>
            <a:endParaRPr baseline="25999">
              <a:latin typeface="Arial"/>
              <a:ea typeface="Arial"/>
              <a:cs typeface="Arial"/>
              <a:sym typeface="Arial"/>
            </a:endParaRPr>
          </a:p>
          <a:p>
            <a:pPr>
              <a:lnSpc>
                <a:spcPts val="1900"/>
              </a:lnSpc>
              <a:tabLst>
                <a:tab pos="9258300" algn="l"/>
              </a:tabLst>
              <a:defRPr sz="3300" spc="-352" baseline="-34999">
                <a:solidFill>
                  <a:srgbClr val="FFFFFF"/>
                </a:solidFill>
                <a:latin typeface="Trebuchet MS"/>
                <a:ea typeface="Trebuchet MS"/>
                <a:cs typeface="Trebuchet MS"/>
                <a:sym typeface="Trebuchet MS"/>
              </a:defRPr>
            </a:pPr>
            <a:r>
              <a:t>of</a:t>
            </a:r>
            <a:r>
              <a:rPr spc="-532"/>
              <a:t> </a:t>
            </a:r>
            <a:r>
              <a:rPr spc="-427"/>
              <a:t>Technology	</a:t>
            </a:r>
            <a:r>
              <a:rPr sz="1800" spc="-215" baseline="0">
                <a:solidFill>
                  <a:srgbClr val="D9D9D9"/>
                </a:solidFill>
              </a:rPr>
              <a:t>Advanced</a:t>
            </a:r>
            <a:r>
              <a:rPr sz="1800" spc="-490" baseline="0">
                <a:solidFill>
                  <a:srgbClr val="D9D9D9"/>
                </a:solidFill>
              </a:rPr>
              <a:t> </a:t>
            </a:r>
            <a:r>
              <a:rPr sz="1800" spc="-220" baseline="0">
                <a:solidFill>
                  <a:srgbClr val="D9D9D9"/>
                </a:solidFill>
              </a:rPr>
              <a:t>Techniqueof</a:t>
            </a:r>
          </a:p>
          <a:p>
            <a:pPr marR="63500" algn="r">
              <a:lnSpc>
                <a:spcPts val="2100"/>
              </a:lnSpc>
              <a:defRPr spc="-180">
                <a:solidFill>
                  <a:srgbClr val="D9D9D9"/>
                </a:solidFill>
                <a:latin typeface="Trebuchet MS"/>
                <a:ea typeface="Trebuchet MS"/>
                <a:cs typeface="Trebuchet MS"/>
                <a:sym typeface="Trebuchet MS"/>
              </a:defRPr>
            </a:pPr>
            <a:r>
              <a:t>Artificial</a:t>
            </a:r>
            <a:r>
              <a:rPr spc="69"/>
              <a:t> </a:t>
            </a:r>
            <a:r>
              <a:rPr spc="-190"/>
              <a:t>Intelligence</a:t>
            </a:r>
          </a:p>
        </p:txBody>
      </p:sp>
      <p:grpSp>
        <p:nvGrpSpPr>
          <p:cNvPr id="103" name="object 14"/>
          <p:cNvGrpSpPr/>
          <p:nvPr/>
        </p:nvGrpSpPr>
        <p:grpSpPr>
          <a:xfrm>
            <a:off x="-1" y="0"/>
            <a:ext cx="12192000" cy="973836"/>
            <a:chOff x="0" y="0"/>
            <a:chExt cx="12191999" cy="973835"/>
          </a:xfrm>
        </p:grpSpPr>
        <p:sp>
          <p:nvSpPr>
            <p:cNvPr id="100" name="object 15"/>
            <p:cNvSpPr/>
            <p:nvPr/>
          </p:nvSpPr>
          <p:spPr>
            <a:xfrm>
              <a:off x="-1" y="0"/>
              <a:ext cx="12192000" cy="973836"/>
            </a:xfrm>
            <a:prstGeom prst="rect">
              <a:avLst/>
            </a:prstGeom>
            <a:blipFill rotWithShape="1">
              <a:blip r:embed="rId10"/>
              <a:srcRect/>
              <a:stretch>
                <a:fillRect/>
              </a:stretch>
            </a:blipFill>
            <a:ln w="12700" cap="flat">
              <a:noFill/>
              <a:miter lim="400000"/>
            </a:ln>
            <a:effectLst/>
          </p:spPr>
          <p:txBody>
            <a:bodyPr wrap="square" lIns="0" tIns="0" rIns="0" bIns="0" numCol="1" anchor="t">
              <a:noAutofit/>
            </a:bodyPr>
            <a:lstStyle/>
            <a:p>
              <a:endParaRPr/>
            </a:p>
          </p:txBody>
        </p:sp>
        <p:sp>
          <p:nvSpPr>
            <p:cNvPr id="101" name="object 16"/>
            <p:cNvSpPr/>
            <p:nvPr/>
          </p:nvSpPr>
          <p:spPr>
            <a:xfrm>
              <a:off x="11503152" y="128015"/>
              <a:ext cx="571501" cy="719327"/>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02" name="object 17"/>
            <p:cNvSpPr/>
            <p:nvPr/>
          </p:nvSpPr>
          <p:spPr>
            <a:xfrm>
              <a:off x="778762" y="690371"/>
              <a:ext cx="2924557" cy="239267"/>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04" name="object 18"/>
          <p:cNvSpPr txBox="1"/>
          <p:nvPr/>
        </p:nvSpPr>
        <p:spPr>
          <a:xfrm>
            <a:off x="1006753" y="680890"/>
            <a:ext cx="2402841" cy="238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1900"/>
              </a:lnSpc>
              <a:defRPr sz="1600" spc="-190">
                <a:solidFill>
                  <a:srgbClr val="FFFFFF"/>
                </a:solidFill>
                <a:latin typeface="Trebuchet MS"/>
                <a:ea typeface="Trebuchet MS"/>
                <a:cs typeface="Trebuchet MS"/>
                <a:sym typeface="Trebuchet MS"/>
              </a:defRPr>
            </a:pPr>
            <a:r>
              <a:t>Chongqing</a:t>
            </a:r>
            <a:r>
              <a:rPr spc="-355"/>
              <a:t> </a:t>
            </a:r>
            <a:r>
              <a:rPr spc="-175"/>
              <a:t>University</a:t>
            </a:r>
            <a:r>
              <a:rPr spc="-350"/>
              <a:t> </a:t>
            </a:r>
            <a:r>
              <a:rPr spc="-170"/>
              <a:t>of</a:t>
            </a:r>
            <a:r>
              <a:rPr spc="-270"/>
              <a:t> </a:t>
            </a:r>
            <a:r>
              <a:rPr spc="-204"/>
              <a:t>Technology</a:t>
            </a:r>
          </a:p>
        </p:txBody>
      </p:sp>
      <p:sp>
        <p:nvSpPr>
          <p:cNvPr id="105" name="object 19"/>
          <p:cNvSpPr/>
          <p:nvPr/>
        </p:nvSpPr>
        <p:spPr>
          <a:xfrm>
            <a:off x="883918" y="73151"/>
            <a:ext cx="3403093" cy="899162"/>
          </a:xfrm>
          <a:prstGeom prst="rect">
            <a:avLst/>
          </a:prstGeom>
          <a:blipFill>
            <a:blip r:embed="rId9"/>
            <a:stretch>
              <a:fillRect/>
            </a:stretch>
          </a:blipFill>
          <a:ln w="12700">
            <a:miter lim="400000"/>
          </a:ln>
        </p:spPr>
        <p:txBody>
          <a:bodyPr lIns="0" tIns="0" rIns="0" bIns="0"/>
          <a:lstStyle/>
          <a:p>
            <a:endParaRPr/>
          </a:p>
        </p:txBody>
      </p:sp>
      <p:sp>
        <p:nvSpPr>
          <p:cNvPr id="106" name="object 20"/>
          <p:cNvSpPr txBox="1"/>
          <p:nvPr/>
        </p:nvSpPr>
        <p:spPr>
          <a:xfrm>
            <a:off x="1083055" y="119202"/>
            <a:ext cx="221615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z="2200" spc="-260">
                <a:solidFill>
                  <a:srgbClr val="FFFFFF"/>
                </a:solidFill>
                <a:latin typeface="Trebuchet MS"/>
                <a:ea typeface="Trebuchet MS"/>
                <a:cs typeface="Trebuchet MS"/>
                <a:sym typeface="Trebuchet MS"/>
              </a:defRPr>
            </a:pPr>
            <a:r>
              <a:t>Chongqing</a:t>
            </a:r>
            <a:r>
              <a:rPr spc="-535"/>
              <a:t> </a:t>
            </a:r>
            <a:r>
              <a:rPr spc="-240"/>
              <a:t>University</a:t>
            </a:r>
            <a:r>
              <a:rPr spc="-494"/>
              <a:t> </a:t>
            </a:r>
            <a:r>
              <a:rPr spc="-234"/>
              <a:t>of</a:t>
            </a:r>
          </a:p>
          <a:p>
            <a:pPr indent="12700">
              <a:defRPr sz="2200" spc="-285">
                <a:solidFill>
                  <a:srgbClr val="FFFFFF"/>
                </a:solidFill>
                <a:latin typeface="Trebuchet MS"/>
                <a:ea typeface="Trebuchet MS"/>
                <a:cs typeface="Trebuchet MS"/>
                <a:sym typeface="Trebuchet MS"/>
              </a:defRPr>
            </a:pPr>
            <a:r>
              <a:t>Technology</a:t>
            </a:r>
          </a:p>
        </p:txBody>
      </p:sp>
      <p:sp>
        <p:nvSpPr>
          <p:cNvPr id="107" name="object 21"/>
          <p:cNvSpPr txBox="1"/>
          <p:nvPr/>
        </p:nvSpPr>
        <p:spPr>
          <a:xfrm>
            <a:off x="9697973" y="37314"/>
            <a:ext cx="1774826"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gn="ctr">
              <a:spcBef>
                <a:spcPts val="200"/>
              </a:spcBef>
              <a:defRPr sz="1500" b="1" spc="55">
                <a:solidFill>
                  <a:srgbClr val="FFFFFF"/>
                </a:solidFill>
                <a:latin typeface="Arial"/>
                <a:ea typeface="Arial"/>
                <a:cs typeface="Arial"/>
                <a:sym typeface="Arial"/>
              </a:defRPr>
            </a:pPr>
            <a:r>
              <a:t>ATAI</a:t>
            </a:r>
          </a:p>
          <a:p>
            <a:pPr marR="5080" indent="12700" algn="ctr">
              <a:spcBef>
                <a:spcPts val="100"/>
              </a:spcBef>
              <a:defRPr spc="-215">
                <a:solidFill>
                  <a:srgbClr val="D9D9D9"/>
                </a:solidFill>
                <a:latin typeface="Trebuchet MS"/>
                <a:ea typeface="Trebuchet MS"/>
                <a:cs typeface="Trebuchet MS"/>
                <a:sym typeface="Trebuchet MS"/>
              </a:defRPr>
            </a:pPr>
            <a:r>
              <a:t>Advanced</a:t>
            </a:r>
            <a:r>
              <a:rPr spc="-500"/>
              <a:t> </a:t>
            </a:r>
            <a:r>
              <a:rPr spc="-220"/>
              <a:t>Techniqueof </a:t>
            </a:r>
            <a:r>
              <a:rPr spc="-80"/>
              <a:t> </a:t>
            </a:r>
            <a:r>
              <a:rPr spc="-180"/>
              <a:t>Artificial</a:t>
            </a:r>
            <a:r>
              <a:rPr spc="75"/>
              <a:t> </a:t>
            </a:r>
            <a:r>
              <a:rPr spc="-190"/>
              <a:t>Intelligence</a:t>
            </a:r>
          </a:p>
        </p:txBody>
      </p:sp>
      <p:grpSp>
        <p:nvGrpSpPr>
          <p:cNvPr id="110" name="object 22"/>
          <p:cNvGrpSpPr/>
          <p:nvPr/>
        </p:nvGrpSpPr>
        <p:grpSpPr>
          <a:xfrm>
            <a:off x="-90" y="986027"/>
            <a:ext cx="12192218" cy="4489704"/>
            <a:chOff x="0" y="0"/>
            <a:chExt cx="12192216" cy="4489703"/>
          </a:xfrm>
        </p:grpSpPr>
        <p:sp>
          <p:nvSpPr>
            <p:cNvPr id="108" name="object 23"/>
            <p:cNvSpPr/>
            <p:nvPr/>
          </p:nvSpPr>
          <p:spPr>
            <a:xfrm>
              <a:off x="89" y="0"/>
              <a:ext cx="12192001" cy="4489704"/>
            </a:xfrm>
            <a:prstGeom prst="rect">
              <a:avLst/>
            </a:prstGeom>
            <a:solidFill>
              <a:srgbClr val="F1F1F1"/>
            </a:solidFill>
            <a:ln w="12700" cap="flat">
              <a:noFill/>
              <a:miter lim="400000"/>
            </a:ln>
            <a:effectLst/>
          </p:spPr>
          <p:txBody>
            <a:bodyPr wrap="square" lIns="0" tIns="0" rIns="0" bIns="0" numCol="1" anchor="t">
              <a:noAutofit/>
            </a:bodyPr>
            <a:lstStyle/>
            <a:p>
              <a:endParaRPr/>
            </a:p>
          </p:txBody>
        </p:sp>
        <p:sp>
          <p:nvSpPr>
            <p:cNvPr id="109" name="object 24"/>
            <p:cNvSpPr/>
            <p:nvPr/>
          </p:nvSpPr>
          <p:spPr>
            <a:xfrm>
              <a:off x="0" y="201167"/>
              <a:ext cx="12192217" cy="104775"/>
            </a:xfrm>
            <a:prstGeom prst="rect">
              <a:avLst/>
            </a:prstGeom>
            <a:blipFill rotWithShape="1">
              <a:blip r:embed="rId11"/>
              <a:srcRect/>
              <a:stretch>
                <a:fillRect/>
              </a:stretch>
            </a:blipFill>
            <a:ln w="12700" cap="flat">
              <a:noFill/>
              <a:miter lim="400000"/>
            </a:ln>
            <a:effectLst/>
          </p:spPr>
          <p:txBody>
            <a:bodyPr wrap="square" lIns="0" tIns="0" rIns="0" bIns="0" numCol="1" anchor="t">
              <a:noAutofit/>
            </a:bodyPr>
            <a:lstStyle/>
            <a:p>
              <a:endParaRPr/>
            </a:p>
          </p:txBody>
        </p:sp>
      </p:grpSp>
      <p:sp>
        <p:nvSpPr>
          <p:cNvPr id="111" name="object 31"/>
          <p:cNvSpPr/>
          <p:nvPr/>
        </p:nvSpPr>
        <p:spPr>
          <a:xfrm>
            <a:off x="10754868" y="5894830"/>
            <a:ext cx="1437132" cy="963166"/>
          </a:xfrm>
          <a:prstGeom prst="rect">
            <a:avLst/>
          </a:prstGeom>
          <a:blipFill>
            <a:blip r:embed="rId12"/>
            <a:stretch>
              <a:fillRect/>
            </a:stretch>
          </a:blipFill>
          <a:ln w="12700">
            <a:miter lim="400000"/>
          </a:ln>
        </p:spPr>
        <p:txBody>
          <a:bodyPr lIns="0" tIns="0" rIns="0" bIns="0"/>
          <a:lstStyle/>
          <a:p>
            <a:endParaRPr/>
          </a:p>
        </p:txBody>
      </p:sp>
      <p:sp>
        <p:nvSpPr>
          <p:cNvPr id="112" name="object 32"/>
          <p:cNvSpPr txBox="1"/>
          <p:nvPr/>
        </p:nvSpPr>
        <p:spPr>
          <a:xfrm>
            <a:off x="11168888" y="6514489"/>
            <a:ext cx="106046" cy="172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40">
                <a:solidFill>
                  <a:srgbClr val="888888"/>
                </a:solidFill>
                <a:latin typeface="Arial"/>
                <a:ea typeface="Arial"/>
                <a:cs typeface="Arial"/>
                <a:sym typeface="Arial"/>
              </a:defRPr>
            </a:lvl1pPr>
          </a:lstStyle>
          <a:p>
            <a:r>
              <a:t>1</a:t>
            </a:r>
          </a:p>
        </p:txBody>
      </p:sp>
      <p:sp>
        <p:nvSpPr>
          <p:cNvPr id="113" name="object 33"/>
          <p:cNvSpPr/>
          <p:nvPr/>
        </p:nvSpPr>
        <p:spPr>
          <a:xfrm>
            <a:off x="495299" y="5871971"/>
            <a:ext cx="827534" cy="829057"/>
          </a:xfrm>
          <a:prstGeom prst="rect">
            <a:avLst/>
          </a:prstGeom>
          <a:blipFill>
            <a:blip r:embed="rId13"/>
            <a:stretch>
              <a:fillRect/>
            </a:stretch>
          </a:blipFill>
          <a:ln w="12700">
            <a:miter lim="400000"/>
          </a:ln>
        </p:spPr>
        <p:txBody>
          <a:bodyPr lIns="0" tIns="0" rIns="0" bIns="0"/>
          <a:lstStyle/>
          <a:p>
            <a:endParaRPr/>
          </a:p>
        </p:txBody>
      </p:sp>
      <p:sp>
        <p:nvSpPr>
          <p:cNvPr id="114" name="object 34"/>
          <p:cNvSpPr/>
          <p:nvPr/>
        </p:nvSpPr>
        <p:spPr>
          <a:xfrm>
            <a:off x="1580388" y="5882640"/>
            <a:ext cx="821437" cy="812292"/>
          </a:xfrm>
          <a:prstGeom prst="rect">
            <a:avLst/>
          </a:prstGeom>
          <a:blipFill>
            <a:blip r:embed="rId14"/>
            <a:stretch>
              <a:fillRect/>
            </a:stretch>
          </a:blipFill>
          <a:ln w="12700">
            <a:miter lim="400000"/>
          </a:ln>
        </p:spPr>
        <p:txBody>
          <a:bodyPr lIns="0" tIns="0" rIns="0" bIns="0"/>
          <a:lstStyle/>
          <a:p>
            <a:endParaRPr/>
          </a:p>
        </p:txBody>
      </p:sp>
      <p:sp>
        <p:nvSpPr>
          <p:cNvPr id="115" name="object 35"/>
          <p:cNvSpPr/>
          <p:nvPr/>
        </p:nvSpPr>
        <p:spPr>
          <a:xfrm>
            <a:off x="2703576" y="6024371"/>
            <a:ext cx="1260349" cy="681229"/>
          </a:xfrm>
          <a:prstGeom prst="rect">
            <a:avLst/>
          </a:prstGeom>
          <a:blipFill>
            <a:blip r:embed="rId15"/>
            <a:stretch>
              <a:fillRect/>
            </a:stretch>
          </a:blipFill>
          <a:ln w="12700">
            <a:miter lim="400000"/>
          </a:ln>
        </p:spPr>
        <p:txBody>
          <a:bodyPr lIns="0" tIns="0" rIns="0" bIns="0"/>
          <a:lstStyle/>
          <a:p>
            <a:endParaRPr/>
          </a:p>
        </p:txBody>
      </p:sp>
      <p:sp>
        <p:nvSpPr>
          <p:cNvPr id="116" name="object 36"/>
          <p:cNvSpPr/>
          <p:nvPr/>
        </p:nvSpPr>
        <p:spPr>
          <a:xfrm>
            <a:off x="4287010" y="5926833"/>
            <a:ext cx="836676" cy="827531"/>
          </a:xfrm>
          <a:prstGeom prst="rect">
            <a:avLst/>
          </a:prstGeom>
          <a:blipFill>
            <a:blip r:embed="rId16"/>
            <a:stretch>
              <a:fillRect/>
            </a:stretch>
          </a:blipFill>
          <a:ln w="12700">
            <a:miter lim="400000"/>
          </a:ln>
        </p:spPr>
        <p:txBody>
          <a:bodyPr lIns="0" tIns="0" rIns="0" bIns="0"/>
          <a:lstStyle/>
          <a:p>
            <a:endParaRPr/>
          </a:p>
        </p:txBody>
      </p:sp>
      <p:sp>
        <p:nvSpPr>
          <p:cNvPr id="117" name="object 37"/>
          <p:cNvSpPr txBox="1"/>
          <p:nvPr/>
        </p:nvSpPr>
        <p:spPr>
          <a:xfrm>
            <a:off x="8917567" y="5583997"/>
            <a:ext cx="321564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2400" b="1" spc="-5">
                <a:solidFill>
                  <a:srgbClr val="1F4E79"/>
                </a:solidFill>
                <a:latin typeface="Times New Roman"/>
                <a:ea typeface="Times New Roman"/>
                <a:cs typeface="Times New Roman"/>
                <a:sym typeface="Times New Roman"/>
              </a:defRPr>
            </a:pPr>
            <a:r>
              <a:rPr dirty="0"/>
              <a:t>Reported </a:t>
            </a:r>
            <a:r>
              <a:rPr spc="0" dirty="0"/>
              <a:t>by </a:t>
            </a:r>
            <a:r>
              <a:rPr lang="en-US" spc="0" dirty="0" err="1"/>
              <a:t>Shiyan</a:t>
            </a:r>
            <a:r>
              <a:rPr lang="en-US" spc="0" dirty="0"/>
              <a:t> Wu</a:t>
            </a:r>
            <a:endParaRPr spc="0" dirty="0"/>
          </a:p>
        </p:txBody>
      </p:sp>
      <p:sp>
        <p:nvSpPr>
          <p:cNvPr id="119" name="object 39"/>
          <p:cNvSpPr txBox="1"/>
          <p:nvPr/>
        </p:nvSpPr>
        <p:spPr>
          <a:xfrm>
            <a:off x="9344595" y="5266492"/>
            <a:ext cx="2481582"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z="1600" b="1" spc="150">
                <a:solidFill>
                  <a:srgbClr val="1F4E79"/>
                </a:solidFill>
                <a:latin typeface="Noto Sans Mono CJK HK"/>
                <a:ea typeface="Noto Sans Mono CJK HK"/>
                <a:cs typeface="Noto Sans Mono CJK HK"/>
                <a:sym typeface="Noto Sans Mono CJK HK"/>
              </a:defRPr>
            </a:pPr>
            <a:r>
              <a:rPr dirty="0"/>
              <a:t>—— </a:t>
            </a:r>
            <a:r>
              <a:rPr lang="en-US" dirty="0"/>
              <a:t>WSDM</a:t>
            </a:r>
            <a:r>
              <a:rPr dirty="0"/>
              <a:t> 202</a:t>
            </a:r>
            <a:r>
              <a:rPr lang="en-US" dirty="0"/>
              <a:t>6</a:t>
            </a:r>
            <a:endParaRPr dirty="0"/>
          </a:p>
        </p:txBody>
      </p:sp>
      <p:sp>
        <p:nvSpPr>
          <p:cNvPr id="120" name="object 40"/>
          <p:cNvSpPr txBox="1"/>
          <p:nvPr/>
        </p:nvSpPr>
        <p:spPr>
          <a:xfrm>
            <a:off x="3615175" y="5145258"/>
            <a:ext cx="4740910" cy="693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28575" algn="ctr">
              <a:lnSpc>
                <a:spcPct val="150000"/>
              </a:lnSpc>
              <a:defRPr sz="1600" spc="-40">
                <a:latin typeface="Arial"/>
                <a:ea typeface="Arial"/>
                <a:cs typeface="Arial"/>
                <a:sym typeface="Arial"/>
              </a:defRPr>
            </a:pPr>
            <a:r>
              <a:rPr dirty="0"/>
              <a:t>Code: </a:t>
            </a:r>
            <a:r>
              <a:rPr lang="en-US" dirty="0">
                <a:solidFill>
                  <a:schemeClr val="tx1"/>
                </a:solidFill>
                <a:uFill>
                  <a:solidFill>
                    <a:srgbClr val="0000FF"/>
                  </a:solidFill>
                </a:uFill>
              </a:rPr>
              <a:t>https://github.com/ChengyiLIU-cs/CDRec</a:t>
            </a:r>
          </a:p>
          <a:p>
            <a:pPr marR="28575" algn="ctr">
              <a:lnSpc>
                <a:spcPct val="150000"/>
              </a:lnSpc>
              <a:defRPr sz="1600" spc="-40">
                <a:latin typeface="Arial"/>
                <a:ea typeface="Arial"/>
                <a:cs typeface="Arial"/>
                <a:sym typeface="Arial"/>
              </a:defRPr>
            </a:pPr>
            <a:r>
              <a:rPr dirty="0"/>
              <a:t>202</a:t>
            </a:r>
            <a:r>
              <a:rPr lang="en-US" dirty="0"/>
              <a:t>6</a:t>
            </a:r>
            <a:r>
              <a:rPr dirty="0"/>
              <a:t>.</a:t>
            </a:r>
            <a:r>
              <a:rPr lang="en-US" dirty="0"/>
              <a:t>3.1</a:t>
            </a:r>
            <a:r>
              <a:rPr spc="-5" dirty="0"/>
              <a:t> </a:t>
            </a:r>
            <a:r>
              <a:rPr spc="140" dirty="0"/>
              <a:t>•</a:t>
            </a:r>
            <a:r>
              <a:rPr dirty="0" err="1"/>
              <a:t>ChongQing</a:t>
            </a:r>
            <a:endParaRPr dirty="0"/>
          </a:p>
        </p:txBody>
      </p:sp>
      <p:sp>
        <p:nvSpPr>
          <p:cNvPr id="121" name="SparseViT: Nonsemantics-Centered, Parameter-Efficient Image ManipulationLocalization through Spare-Coding Transformer"/>
          <p:cNvSpPr txBox="1"/>
          <p:nvPr/>
        </p:nvSpPr>
        <p:spPr>
          <a:xfrm>
            <a:off x="353639" y="1461704"/>
            <a:ext cx="11263982" cy="430887"/>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marL="1277619" marR="5080" lvl="1" indent="-808354" algn="ctr">
              <a:defRPr sz="2800" b="1">
                <a:solidFill>
                  <a:srgbClr val="1F4E79"/>
                </a:solidFill>
                <a:latin typeface="Times New Roman"/>
                <a:ea typeface="Times New Roman"/>
                <a:cs typeface="Times New Roman"/>
                <a:sym typeface="Times New Roman"/>
              </a:defRPr>
            </a:pPr>
            <a:r>
              <a:rPr lang="en-US" altLang="zh-CN" sz="2800" dirty="0">
                <a:sym typeface="Times New Roman"/>
              </a:rPr>
              <a:t>Continuous-time Discrete-space Diffusion Model for Recommendation</a:t>
            </a:r>
            <a:endParaRPr dirty="0"/>
          </a:p>
        </p:txBody>
      </p:sp>
      <p:pic>
        <p:nvPicPr>
          <p:cNvPr id="4" name="图片 3" descr="文本, 信件&#10;&#10;AI 生成的内容可能不正确。">
            <a:extLst>
              <a:ext uri="{FF2B5EF4-FFF2-40B4-BE49-F238E27FC236}">
                <a16:creationId xmlns:a16="http://schemas.microsoft.com/office/drawing/2014/main" id="{6C184B80-4936-2F51-76DC-18FE09A18BCC}"/>
              </a:ext>
            </a:extLst>
          </p:cNvPr>
          <p:cNvPicPr>
            <a:picLocks noChangeAspect="1"/>
          </p:cNvPicPr>
          <p:nvPr/>
        </p:nvPicPr>
        <p:blipFill>
          <a:blip r:embed="rId17"/>
          <a:stretch>
            <a:fillRect/>
          </a:stretch>
        </p:blipFill>
        <p:spPr>
          <a:xfrm>
            <a:off x="704632" y="2028929"/>
            <a:ext cx="10798520" cy="3167566"/>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44" name="object 3"/>
          <p:cNvGrpSpPr/>
          <p:nvPr/>
        </p:nvGrpSpPr>
        <p:grpSpPr>
          <a:xfrm>
            <a:off x="-1" y="-1"/>
            <a:ext cx="12192000" cy="603504"/>
            <a:chOff x="0" y="0"/>
            <a:chExt cx="12191999" cy="603503"/>
          </a:xfrm>
        </p:grpSpPr>
        <p:sp>
          <p:nvSpPr>
            <p:cNvPr id="241" name="object 4"/>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42" name="object 5"/>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243" name="object 6"/>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247" name="object 7"/>
          <p:cNvGrpSpPr/>
          <p:nvPr/>
        </p:nvGrpSpPr>
        <p:grpSpPr>
          <a:xfrm>
            <a:off x="-1" y="0"/>
            <a:ext cx="12192000" cy="603504"/>
            <a:chOff x="0" y="0"/>
            <a:chExt cx="12191999" cy="603502"/>
          </a:xfrm>
        </p:grpSpPr>
        <p:sp>
          <p:nvSpPr>
            <p:cNvPr id="245" name="object 8"/>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46" name="object 9"/>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248"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49"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250"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53" name="object 13"/>
          <p:cNvGrpSpPr/>
          <p:nvPr/>
        </p:nvGrpSpPr>
        <p:grpSpPr>
          <a:xfrm>
            <a:off x="4535423" y="531875"/>
            <a:ext cx="3117343" cy="1040131"/>
            <a:chOff x="0" y="0"/>
            <a:chExt cx="3117342" cy="1040129"/>
          </a:xfrm>
        </p:grpSpPr>
        <p:sp>
          <p:nvSpPr>
            <p:cNvPr id="251" name="object 14"/>
            <p:cNvSpPr/>
            <p:nvPr/>
          </p:nvSpPr>
          <p:spPr>
            <a:xfrm>
              <a:off x="293915" y="618716"/>
              <a:ext cx="2521900"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252" name="object 15"/>
            <p:cNvSpPr/>
            <p:nvPr/>
          </p:nvSpPr>
          <p:spPr>
            <a:xfrm>
              <a:off x="0" y="0"/>
              <a:ext cx="3117343" cy="1040130"/>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254" name="object 16"/>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rPr dirty="0"/>
              <a:t>Experiments</a:t>
            </a:r>
          </a:p>
        </p:txBody>
      </p:sp>
      <p:pic>
        <p:nvPicPr>
          <p:cNvPr id="4" name="图片 3" descr="图表, 条形图&#10;&#10;AI 生成的内容可能不正确。">
            <a:extLst>
              <a:ext uri="{FF2B5EF4-FFF2-40B4-BE49-F238E27FC236}">
                <a16:creationId xmlns:a16="http://schemas.microsoft.com/office/drawing/2014/main" id="{69155171-D13D-0400-23E0-879499E1FF40}"/>
              </a:ext>
            </a:extLst>
          </p:cNvPr>
          <p:cNvPicPr>
            <a:picLocks noChangeAspect="1"/>
          </p:cNvPicPr>
          <p:nvPr/>
        </p:nvPicPr>
        <p:blipFill>
          <a:blip r:embed="rId9"/>
          <a:stretch>
            <a:fillRect/>
          </a:stretch>
        </p:blipFill>
        <p:spPr>
          <a:xfrm>
            <a:off x="821589" y="1852189"/>
            <a:ext cx="10550341" cy="4289630"/>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3BD7-C4C4-9EAA-110A-574E3CFCB027}"/>
            </a:ext>
          </a:extLst>
        </p:cNvPr>
        <p:cNvGrpSpPr/>
        <p:nvPr/>
      </p:nvGrpSpPr>
      <p:grpSpPr>
        <a:xfrm>
          <a:off x="0" y="0"/>
          <a:ext cx="0" cy="0"/>
          <a:chOff x="0" y="0"/>
          <a:chExt cx="0" cy="0"/>
        </a:xfrm>
      </p:grpSpPr>
      <p:sp>
        <p:nvSpPr>
          <p:cNvPr id="240" name="object 2">
            <a:extLst>
              <a:ext uri="{FF2B5EF4-FFF2-40B4-BE49-F238E27FC236}">
                <a16:creationId xmlns:a16="http://schemas.microsoft.com/office/drawing/2014/main" id="{CA1C98A2-F120-583E-4051-7CFC2DE1E7F2}"/>
              </a:ext>
            </a:extLst>
          </p:cNvPr>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44" name="object 3">
            <a:extLst>
              <a:ext uri="{FF2B5EF4-FFF2-40B4-BE49-F238E27FC236}">
                <a16:creationId xmlns:a16="http://schemas.microsoft.com/office/drawing/2014/main" id="{FAC39247-E592-C688-FDE4-C05ED31CDFD4}"/>
              </a:ext>
            </a:extLst>
          </p:cNvPr>
          <p:cNvGrpSpPr/>
          <p:nvPr/>
        </p:nvGrpSpPr>
        <p:grpSpPr>
          <a:xfrm>
            <a:off x="-1" y="-1"/>
            <a:ext cx="12192000" cy="603504"/>
            <a:chOff x="0" y="0"/>
            <a:chExt cx="12191999" cy="603503"/>
          </a:xfrm>
        </p:grpSpPr>
        <p:sp>
          <p:nvSpPr>
            <p:cNvPr id="241" name="object 4">
              <a:extLst>
                <a:ext uri="{FF2B5EF4-FFF2-40B4-BE49-F238E27FC236}">
                  <a16:creationId xmlns:a16="http://schemas.microsoft.com/office/drawing/2014/main" id="{4D78DC99-E279-4BE4-AEA9-87A85651CD30}"/>
                </a:ext>
              </a:extLst>
            </p:cNvPr>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42" name="object 5">
              <a:extLst>
                <a:ext uri="{FF2B5EF4-FFF2-40B4-BE49-F238E27FC236}">
                  <a16:creationId xmlns:a16="http://schemas.microsoft.com/office/drawing/2014/main" id="{A8C8982F-3579-80CC-B958-5EA1671AD6F4}"/>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243" name="object 6">
              <a:extLst>
                <a:ext uri="{FF2B5EF4-FFF2-40B4-BE49-F238E27FC236}">
                  <a16:creationId xmlns:a16="http://schemas.microsoft.com/office/drawing/2014/main" id="{F8F2A20B-EA09-06AA-E143-17BC4BB27CF4}"/>
                </a:ext>
              </a:extLst>
            </p:cNvPr>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247" name="object 7">
            <a:extLst>
              <a:ext uri="{FF2B5EF4-FFF2-40B4-BE49-F238E27FC236}">
                <a16:creationId xmlns:a16="http://schemas.microsoft.com/office/drawing/2014/main" id="{F47259FA-B2E5-1297-AB9A-70FE70272591}"/>
              </a:ext>
            </a:extLst>
          </p:cNvPr>
          <p:cNvGrpSpPr/>
          <p:nvPr/>
        </p:nvGrpSpPr>
        <p:grpSpPr>
          <a:xfrm>
            <a:off x="-1" y="0"/>
            <a:ext cx="12192000" cy="603504"/>
            <a:chOff x="0" y="0"/>
            <a:chExt cx="12191999" cy="603502"/>
          </a:xfrm>
        </p:grpSpPr>
        <p:sp>
          <p:nvSpPr>
            <p:cNvPr id="245" name="object 8">
              <a:extLst>
                <a:ext uri="{FF2B5EF4-FFF2-40B4-BE49-F238E27FC236}">
                  <a16:creationId xmlns:a16="http://schemas.microsoft.com/office/drawing/2014/main" id="{3EB7F300-E30F-799F-32C0-077E295787ED}"/>
                </a:ext>
              </a:extLst>
            </p:cNvPr>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46" name="object 9">
              <a:extLst>
                <a:ext uri="{FF2B5EF4-FFF2-40B4-BE49-F238E27FC236}">
                  <a16:creationId xmlns:a16="http://schemas.microsoft.com/office/drawing/2014/main" id="{05853D3A-F17F-181E-83D1-5833D2CA922C}"/>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248" name="object 10">
            <a:extLst>
              <a:ext uri="{FF2B5EF4-FFF2-40B4-BE49-F238E27FC236}">
                <a16:creationId xmlns:a16="http://schemas.microsoft.com/office/drawing/2014/main" id="{3A694F4E-1AE4-B84E-BFD0-27989E6D48AA}"/>
              </a:ext>
            </a:extLst>
          </p:cNvPr>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49" name="object 11">
            <a:extLst>
              <a:ext uri="{FF2B5EF4-FFF2-40B4-BE49-F238E27FC236}">
                <a16:creationId xmlns:a16="http://schemas.microsoft.com/office/drawing/2014/main" id="{C263617E-B0CC-9F39-278C-5AE22524C46A}"/>
              </a:ext>
            </a:extLst>
          </p:cNvPr>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250" name="object 12">
            <a:extLst>
              <a:ext uri="{FF2B5EF4-FFF2-40B4-BE49-F238E27FC236}">
                <a16:creationId xmlns:a16="http://schemas.microsoft.com/office/drawing/2014/main" id="{5F4F80F1-ECCA-80F2-838F-DCEB53EF2244}"/>
              </a:ext>
            </a:extLst>
          </p:cNvPr>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53" name="object 13">
            <a:extLst>
              <a:ext uri="{FF2B5EF4-FFF2-40B4-BE49-F238E27FC236}">
                <a16:creationId xmlns:a16="http://schemas.microsoft.com/office/drawing/2014/main" id="{BE68AA5D-94EF-8AC1-5362-7738947ED5F1}"/>
              </a:ext>
            </a:extLst>
          </p:cNvPr>
          <p:cNvGrpSpPr/>
          <p:nvPr/>
        </p:nvGrpSpPr>
        <p:grpSpPr>
          <a:xfrm>
            <a:off x="4535423" y="531875"/>
            <a:ext cx="3117343" cy="1040131"/>
            <a:chOff x="0" y="0"/>
            <a:chExt cx="3117342" cy="1040129"/>
          </a:xfrm>
        </p:grpSpPr>
        <p:sp>
          <p:nvSpPr>
            <p:cNvPr id="251" name="object 14">
              <a:extLst>
                <a:ext uri="{FF2B5EF4-FFF2-40B4-BE49-F238E27FC236}">
                  <a16:creationId xmlns:a16="http://schemas.microsoft.com/office/drawing/2014/main" id="{F869D6CB-CB61-C56E-DB56-08AAC92B0059}"/>
                </a:ext>
              </a:extLst>
            </p:cNvPr>
            <p:cNvSpPr/>
            <p:nvPr/>
          </p:nvSpPr>
          <p:spPr>
            <a:xfrm>
              <a:off x="293915" y="618716"/>
              <a:ext cx="2521900"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252" name="object 15">
              <a:extLst>
                <a:ext uri="{FF2B5EF4-FFF2-40B4-BE49-F238E27FC236}">
                  <a16:creationId xmlns:a16="http://schemas.microsoft.com/office/drawing/2014/main" id="{5A9F40D0-AA1F-9126-EE21-AEE65FB03995}"/>
                </a:ext>
              </a:extLst>
            </p:cNvPr>
            <p:cNvSpPr/>
            <p:nvPr/>
          </p:nvSpPr>
          <p:spPr>
            <a:xfrm>
              <a:off x="0" y="0"/>
              <a:ext cx="3117343" cy="1040130"/>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254" name="object 16">
            <a:extLst>
              <a:ext uri="{FF2B5EF4-FFF2-40B4-BE49-F238E27FC236}">
                <a16:creationId xmlns:a16="http://schemas.microsoft.com/office/drawing/2014/main" id="{40635D6B-7692-0BCF-0AFF-D660E26197A8}"/>
              </a:ext>
            </a:extLst>
          </p:cNvPr>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Experiments</a:t>
            </a:r>
          </a:p>
        </p:txBody>
      </p:sp>
      <p:pic>
        <p:nvPicPr>
          <p:cNvPr id="3" name="图片 2" descr="图表, 折线图&#10;&#10;AI 生成的内容可能不正确。">
            <a:extLst>
              <a:ext uri="{FF2B5EF4-FFF2-40B4-BE49-F238E27FC236}">
                <a16:creationId xmlns:a16="http://schemas.microsoft.com/office/drawing/2014/main" id="{89C6F9E4-7F57-3998-DE77-1647CF95F13B}"/>
              </a:ext>
            </a:extLst>
          </p:cNvPr>
          <p:cNvPicPr>
            <a:picLocks noChangeAspect="1"/>
          </p:cNvPicPr>
          <p:nvPr/>
        </p:nvPicPr>
        <p:blipFill>
          <a:blip r:embed="rId9"/>
          <a:stretch>
            <a:fillRect/>
          </a:stretch>
        </p:blipFill>
        <p:spPr>
          <a:xfrm>
            <a:off x="38582" y="1756262"/>
            <a:ext cx="5933588" cy="4197066"/>
          </a:xfrm>
          <a:prstGeom prst="rect">
            <a:avLst/>
          </a:prstGeom>
        </p:spPr>
      </p:pic>
      <p:pic>
        <p:nvPicPr>
          <p:cNvPr id="6" name="图片 5" descr="图表, 折线图&#10;&#10;AI 生成的内容可能不正确。">
            <a:extLst>
              <a:ext uri="{FF2B5EF4-FFF2-40B4-BE49-F238E27FC236}">
                <a16:creationId xmlns:a16="http://schemas.microsoft.com/office/drawing/2014/main" id="{4D975FBC-1B2E-CB83-457C-0FA78F6ADBB1}"/>
              </a:ext>
            </a:extLst>
          </p:cNvPr>
          <p:cNvPicPr>
            <a:picLocks noChangeAspect="1"/>
          </p:cNvPicPr>
          <p:nvPr/>
        </p:nvPicPr>
        <p:blipFill>
          <a:blip r:embed="rId10"/>
          <a:stretch>
            <a:fillRect/>
          </a:stretch>
        </p:blipFill>
        <p:spPr>
          <a:xfrm>
            <a:off x="6065914" y="2603927"/>
            <a:ext cx="6087504" cy="2258389"/>
          </a:xfrm>
          <a:prstGeom prst="rect">
            <a:avLst/>
          </a:prstGeom>
        </p:spPr>
      </p:pic>
    </p:spTree>
    <p:extLst>
      <p:ext uri="{BB962C8B-B14F-4D97-AF65-F5344CB8AC3E}">
        <p14:creationId xmlns:p14="http://schemas.microsoft.com/office/powerpoint/2010/main" val="11653723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64" name="object 3"/>
          <p:cNvGrpSpPr/>
          <p:nvPr/>
        </p:nvGrpSpPr>
        <p:grpSpPr>
          <a:xfrm>
            <a:off x="-1" y="-1"/>
            <a:ext cx="12192000" cy="603504"/>
            <a:chOff x="0" y="0"/>
            <a:chExt cx="12191999" cy="603503"/>
          </a:xfrm>
        </p:grpSpPr>
        <p:sp>
          <p:nvSpPr>
            <p:cNvPr id="261" name="object 4"/>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62" name="object 5"/>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263" name="object 6"/>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267" name="object 7"/>
          <p:cNvGrpSpPr/>
          <p:nvPr/>
        </p:nvGrpSpPr>
        <p:grpSpPr>
          <a:xfrm>
            <a:off x="-1" y="0"/>
            <a:ext cx="12192000" cy="603504"/>
            <a:chOff x="0" y="0"/>
            <a:chExt cx="12191999" cy="603502"/>
          </a:xfrm>
        </p:grpSpPr>
        <p:sp>
          <p:nvSpPr>
            <p:cNvPr id="265" name="object 8"/>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66" name="object 9"/>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268"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69"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270"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73" name="object 13"/>
          <p:cNvGrpSpPr/>
          <p:nvPr/>
        </p:nvGrpSpPr>
        <p:grpSpPr>
          <a:xfrm>
            <a:off x="4535423" y="531875"/>
            <a:ext cx="3117343" cy="1040131"/>
            <a:chOff x="0" y="0"/>
            <a:chExt cx="3117342" cy="1040129"/>
          </a:xfrm>
        </p:grpSpPr>
        <p:sp>
          <p:nvSpPr>
            <p:cNvPr id="271" name="object 14"/>
            <p:cNvSpPr/>
            <p:nvPr/>
          </p:nvSpPr>
          <p:spPr>
            <a:xfrm>
              <a:off x="293915" y="618716"/>
              <a:ext cx="2521900"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272" name="object 15"/>
            <p:cNvSpPr/>
            <p:nvPr/>
          </p:nvSpPr>
          <p:spPr>
            <a:xfrm>
              <a:off x="0" y="0"/>
              <a:ext cx="3117343" cy="1040130"/>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274" name="object 16"/>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Experiments</a:t>
            </a:r>
          </a:p>
        </p:txBody>
      </p:sp>
      <p:pic>
        <p:nvPicPr>
          <p:cNvPr id="3" name="图片 2" descr="图表&#10;&#10;AI 生成的内容可能不正确。">
            <a:extLst>
              <a:ext uri="{FF2B5EF4-FFF2-40B4-BE49-F238E27FC236}">
                <a16:creationId xmlns:a16="http://schemas.microsoft.com/office/drawing/2014/main" id="{1804EE11-50AA-F131-73D3-54ACA8B2C11E}"/>
              </a:ext>
            </a:extLst>
          </p:cNvPr>
          <p:cNvPicPr>
            <a:picLocks noChangeAspect="1"/>
          </p:cNvPicPr>
          <p:nvPr/>
        </p:nvPicPr>
        <p:blipFill>
          <a:blip r:embed="rId9"/>
          <a:stretch>
            <a:fillRect/>
          </a:stretch>
        </p:blipFill>
        <p:spPr>
          <a:xfrm>
            <a:off x="970663" y="1852189"/>
            <a:ext cx="10252193" cy="4128068"/>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54259-9EA9-6B02-1FFE-765F1EA843D5}"/>
            </a:ext>
          </a:extLst>
        </p:cNvPr>
        <p:cNvGrpSpPr/>
        <p:nvPr/>
      </p:nvGrpSpPr>
      <p:grpSpPr>
        <a:xfrm>
          <a:off x="0" y="0"/>
          <a:ext cx="0" cy="0"/>
          <a:chOff x="0" y="0"/>
          <a:chExt cx="0" cy="0"/>
        </a:xfrm>
      </p:grpSpPr>
      <p:sp>
        <p:nvSpPr>
          <p:cNvPr id="260" name="object 2">
            <a:extLst>
              <a:ext uri="{FF2B5EF4-FFF2-40B4-BE49-F238E27FC236}">
                <a16:creationId xmlns:a16="http://schemas.microsoft.com/office/drawing/2014/main" id="{96B9F2AB-D383-2960-9BEC-330152B81E4B}"/>
              </a:ext>
            </a:extLst>
          </p:cNvPr>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64" name="object 3">
            <a:extLst>
              <a:ext uri="{FF2B5EF4-FFF2-40B4-BE49-F238E27FC236}">
                <a16:creationId xmlns:a16="http://schemas.microsoft.com/office/drawing/2014/main" id="{557F0604-08BA-84D5-A364-1C66ED93ED55}"/>
              </a:ext>
            </a:extLst>
          </p:cNvPr>
          <p:cNvGrpSpPr/>
          <p:nvPr/>
        </p:nvGrpSpPr>
        <p:grpSpPr>
          <a:xfrm>
            <a:off x="-1" y="-1"/>
            <a:ext cx="12192000" cy="603504"/>
            <a:chOff x="0" y="0"/>
            <a:chExt cx="12191999" cy="603503"/>
          </a:xfrm>
        </p:grpSpPr>
        <p:sp>
          <p:nvSpPr>
            <p:cNvPr id="261" name="object 4">
              <a:extLst>
                <a:ext uri="{FF2B5EF4-FFF2-40B4-BE49-F238E27FC236}">
                  <a16:creationId xmlns:a16="http://schemas.microsoft.com/office/drawing/2014/main" id="{60E64296-CEC0-5AE8-B4A3-ECE5C74D7863}"/>
                </a:ext>
              </a:extLst>
            </p:cNvPr>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62" name="object 5">
              <a:extLst>
                <a:ext uri="{FF2B5EF4-FFF2-40B4-BE49-F238E27FC236}">
                  <a16:creationId xmlns:a16="http://schemas.microsoft.com/office/drawing/2014/main" id="{89002270-426B-58B9-EDDC-033239477197}"/>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263" name="object 6">
              <a:extLst>
                <a:ext uri="{FF2B5EF4-FFF2-40B4-BE49-F238E27FC236}">
                  <a16:creationId xmlns:a16="http://schemas.microsoft.com/office/drawing/2014/main" id="{BFB9A3B5-C98A-BC6D-71B9-7B66EEA4C891}"/>
                </a:ext>
              </a:extLst>
            </p:cNvPr>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267" name="object 7">
            <a:extLst>
              <a:ext uri="{FF2B5EF4-FFF2-40B4-BE49-F238E27FC236}">
                <a16:creationId xmlns:a16="http://schemas.microsoft.com/office/drawing/2014/main" id="{849CF476-E1EA-CAD0-2A37-B3425DB33CCB}"/>
              </a:ext>
            </a:extLst>
          </p:cNvPr>
          <p:cNvGrpSpPr/>
          <p:nvPr/>
        </p:nvGrpSpPr>
        <p:grpSpPr>
          <a:xfrm>
            <a:off x="-1" y="0"/>
            <a:ext cx="12192000" cy="603504"/>
            <a:chOff x="0" y="0"/>
            <a:chExt cx="12191999" cy="603502"/>
          </a:xfrm>
        </p:grpSpPr>
        <p:sp>
          <p:nvSpPr>
            <p:cNvPr id="265" name="object 8">
              <a:extLst>
                <a:ext uri="{FF2B5EF4-FFF2-40B4-BE49-F238E27FC236}">
                  <a16:creationId xmlns:a16="http://schemas.microsoft.com/office/drawing/2014/main" id="{04CEC3BC-6E38-4B50-7EE6-8502942AECB6}"/>
                </a:ext>
              </a:extLst>
            </p:cNvPr>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66" name="object 9">
              <a:extLst>
                <a:ext uri="{FF2B5EF4-FFF2-40B4-BE49-F238E27FC236}">
                  <a16:creationId xmlns:a16="http://schemas.microsoft.com/office/drawing/2014/main" id="{716E8539-CF1F-F09B-8289-410274B9E89A}"/>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268" name="object 10">
            <a:extLst>
              <a:ext uri="{FF2B5EF4-FFF2-40B4-BE49-F238E27FC236}">
                <a16:creationId xmlns:a16="http://schemas.microsoft.com/office/drawing/2014/main" id="{9DA048AD-7749-9424-35D4-81DA8D7BB895}"/>
              </a:ext>
            </a:extLst>
          </p:cNvPr>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69" name="object 11">
            <a:extLst>
              <a:ext uri="{FF2B5EF4-FFF2-40B4-BE49-F238E27FC236}">
                <a16:creationId xmlns:a16="http://schemas.microsoft.com/office/drawing/2014/main" id="{617B8249-E971-9937-FF1D-7A5090BDE1AB}"/>
              </a:ext>
            </a:extLst>
          </p:cNvPr>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270" name="object 12">
            <a:extLst>
              <a:ext uri="{FF2B5EF4-FFF2-40B4-BE49-F238E27FC236}">
                <a16:creationId xmlns:a16="http://schemas.microsoft.com/office/drawing/2014/main" id="{70A7659A-737D-5366-C5DE-0A8F7A1A09D9}"/>
              </a:ext>
            </a:extLst>
          </p:cNvPr>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73" name="object 13">
            <a:extLst>
              <a:ext uri="{FF2B5EF4-FFF2-40B4-BE49-F238E27FC236}">
                <a16:creationId xmlns:a16="http://schemas.microsoft.com/office/drawing/2014/main" id="{981397A1-FC84-8DA7-9572-B37085E4A30D}"/>
              </a:ext>
            </a:extLst>
          </p:cNvPr>
          <p:cNvGrpSpPr/>
          <p:nvPr/>
        </p:nvGrpSpPr>
        <p:grpSpPr>
          <a:xfrm>
            <a:off x="4535423" y="531875"/>
            <a:ext cx="3117343" cy="1040131"/>
            <a:chOff x="0" y="0"/>
            <a:chExt cx="3117342" cy="1040129"/>
          </a:xfrm>
        </p:grpSpPr>
        <p:sp>
          <p:nvSpPr>
            <p:cNvPr id="271" name="object 14">
              <a:extLst>
                <a:ext uri="{FF2B5EF4-FFF2-40B4-BE49-F238E27FC236}">
                  <a16:creationId xmlns:a16="http://schemas.microsoft.com/office/drawing/2014/main" id="{9081247D-E2EF-75A6-A54A-BEDDA7C25ADC}"/>
                </a:ext>
              </a:extLst>
            </p:cNvPr>
            <p:cNvSpPr/>
            <p:nvPr/>
          </p:nvSpPr>
          <p:spPr>
            <a:xfrm>
              <a:off x="293915" y="618716"/>
              <a:ext cx="2521900"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272" name="object 15">
              <a:extLst>
                <a:ext uri="{FF2B5EF4-FFF2-40B4-BE49-F238E27FC236}">
                  <a16:creationId xmlns:a16="http://schemas.microsoft.com/office/drawing/2014/main" id="{19B87D4F-8397-60F4-7064-561CBCEFCCD1}"/>
                </a:ext>
              </a:extLst>
            </p:cNvPr>
            <p:cNvSpPr/>
            <p:nvPr/>
          </p:nvSpPr>
          <p:spPr>
            <a:xfrm>
              <a:off x="0" y="0"/>
              <a:ext cx="3117343" cy="1040130"/>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274" name="object 16">
            <a:extLst>
              <a:ext uri="{FF2B5EF4-FFF2-40B4-BE49-F238E27FC236}">
                <a16:creationId xmlns:a16="http://schemas.microsoft.com/office/drawing/2014/main" id="{48EC1612-6A47-4336-A53E-5E69554BC752}"/>
              </a:ext>
            </a:extLst>
          </p:cNvPr>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Experiments</a:t>
            </a:r>
          </a:p>
        </p:txBody>
      </p:sp>
      <p:pic>
        <p:nvPicPr>
          <p:cNvPr id="4" name="图片 3" descr="图表&#10;&#10;AI 生成的内容可能不正确。">
            <a:extLst>
              <a:ext uri="{FF2B5EF4-FFF2-40B4-BE49-F238E27FC236}">
                <a16:creationId xmlns:a16="http://schemas.microsoft.com/office/drawing/2014/main" id="{B8AEA342-6C9E-37DC-4C23-D27381DBDBEE}"/>
              </a:ext>
            </a:extLst>
          </p:cNvPr>
          <p:cNvPicPr>
            <a:picLocks noChangeAspect="1"/>
          </p:cNvPicPr>
          <p:nvPr/>
        </p:nvPicPr>
        <p:blipFill>
          <a:blip r:embed="rId9"/>
          <a:stretch>
            <a:fillRect/>
          </a:stretch>
        </p:blipFill>
        <p:spPr>
          <a:xfrm>
            <a:off x="953311" y="1300866"/>
            <a:ext cx="9898746" cy="5127626"/>
          </a:xfrm>
          <a:prstGeom prst="rect">
            <a:avLst/>
          </a:prstGeom>
        </p:spPr>
      </p:pic>
    </p:spTree>
    <p:extLst>
      <p:ext uri="{BB962C8B-B14F-4D97-AF65-F5344CB8AC3E}">
        <p14:creationId xmlns:p14="http://schemas.microsoft.com/office/powerpoint/2010/main" val="21223635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A3190-4674-3F3D-C7AE-BC14E4E9FD23}"/>
            </a:ext>
          </a:extLst>
        </p:cNvPr>
        <p:cNvGrpSpPr/>
        <p:nvPr/>
      </p:nvGrpSpPr>
      <p:grpSpPr>
        <a:xfrm>
          <a:off x="0" y="0"/>
          <a:ext cx="0" cy="0"/>
          <a:chOff x="0" y="0"/>
          <a:chExt cx="0" cy="0"/>
        </a:xfrm>
      </p:grpSpPr>
      <p:sp>
        <p:nvSpPr>
          <p:cNvPr id="260" name="object 2">
            <a:extLst>
              <a:ext uri="{FF2B5EF4-FFF2-40B4-BE49-F238E27FC236}">
                <a16:creationId xmlns:a16="http://schemas.microsoft.com/office/drawing/2014/main" id="{DBF3D9A8-E606-E875-CF9B-2A2AB6251D59}"/>
              </a:ext>
            </a:extLst>
          </p:cNvPr>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64" name="object 3">
            <a:extLst>
              <a:ext uri="{FF2B5EF4-FFF2-40B4-BE49-F238E27FC236}">
                <a16:creationId xmlns:a16="http://schemas.microsoft.com/office/drawing/2014/main" id="{1C5A4506-82C1-824F-D63B-2C91895E7505}"/>
              </a:ext>
            </a:extLst>
          </p:cNvPr>
          <p:cNvGrpSpPr/>
          <p:nvPr/>
        </p:nvGrpSpPr>
        <p:grpSpPr>
          <a:xfrm>
            <a:off x="-1" y="-1"/>
            <a:ext cx="12192000" cy="603504"/>
            <a:chOff x="0" y="0"/>
            <a:chExt cx="12191999" cy="603503"/>
          </a:xfrm>
        </p:grpSpPr>
        <p:sp>
          <p:nvSpPr>
            <p:cNvPr id="261" name="object 4">
              <a:extLst>
                <a:ext uri="{FF2B5EF4-FFF2-40B4-BE49-F238E27FC236}">
                  <a16:creationId xmlns:a16="http://schemas.microsoft.com/office/drawing/2014/main" id="{2CF50113-B169-B1E8-3ADB-C1133323A5D0}"/>
                </a:ext>
              </a:extLst>
            </p:cNvPr>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62" name="object 5">
              <a:extLst>
                <a:ext uri="{FF2B5EF4-FFF2-40B4-BE49-F238E27FC236}">
                  <a16:creationId xmlns:a16="http://schemas.microsoft.com/office/drawing/2014/main" id="{B1F8B824-2096-A443-A79A-69FB20D15CBE}"/>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263" name="object 6">
              <a:extLst>
                <a:ext uri="{FF2B5EF4-FFF2-40B4-BE49-F238E27FC236}">
                  <a16:creationId xmlns:a16="http://schemas.microsoft.com/office/drawing/2014/main" id="{A34F32B2-AFFE-2DF3-4C90-28FF90CC32B7}"/>
                </a:ext>
              </a:extLst>
            </p:cNvPr>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267" name="object 7">
            <a:extLst>
              <a:ext uri="{FF2B5EF4-FFF2-40B4-BE49-F238E27FC236}">
                <a16:creationId xmlns:a16="http://schemas.microsoft.com/office/drawing/2014/main" id="{BB4AAFD5-2E29-766F-E7AF-A01392E60F8D}"/>
              </a:ext>
            </a:extLst>
          </p:cNvPr>
          <p:cNvGrpSpPr/>
          <p:nvPr/>
        </p:nvGrpSpPr>
        <p:grpSpPr>
          <a:xfrm>
            <a:off x="-1" y="0"/>
            <a:ext cx="12192000" cy="603504"/>
            <a:chOff x="0" y="0"/>
            <a:chExt cx="12191999" cy="603502"/>
          </a:xfrm>
        </p:grpSpPr>
        <p:sp>
          <p:nvSpPr>
            <p:cNvPr id="265" name="object 8">
              <a:extLst>
                <a:ext uri="{FF2B5EF4-FFF2-40B4-BE49-F238E27FC236}">
                  <a16:creationId xmlns:a16="http://schemas.microsoft.com/office/drawing/2014/main" id="{584FCC2D-9D22-4333-1D7A-0AB2F209704E}"/>
                </a:ext>
              </a:extLst>
            </p:cNvPr>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66" name="object 9">
              <a:extLst>
                <a:ext uri="{FF2B5EF4-FFF2-40B4-BE49-F238E27FC236}">
                  <a16:creationId xmlns:a16="http://schemas.microsoft.com/office/drawing/2014/main" id="{D34DA8BE-DB54-F372-FE15-43AA1CAE8A06}"/>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268" name="object 10">
            <a:extLst>
              <a:ext uri="{FF2B5EF4-FFF2-40B4-BE49-F238E27FC236}">
                <a16:creationId xmlns:a16="http://schemas.microsoft.com/office/drawing/2014/main" id="{927D0DFB-316A-99CF-A851-1DA73E94CDC8}"/>
              </a:ext>
            </a:extLst>
          </p:cNvPr>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69" name="object 11">
            <a:extLst>
              <a:ext uri="{FF2B5EF4-FFF2-40B4-BE49-F238E27FC236}">
                <a16:creationId xmlns:a16="http://schemas.microsoft.com/office/drawing/2014/main" id="{78EA20E5-A5B2-EDEB-80FF-720A10388145}"/>
              </a:ext>
            </a:extLst>
          </p:cNvPr>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270" name="object 12">
            <a:extLst>
              <a:ext uri="{FF2B5EF4-FFF2-40B4-BE49-F238E27FC236}">
                <a16:creationId xmlns:a16="http://schemas.microsoft.com/office/drawing/2014/main" id="{225E4A02-8DA1-00EC-BA77-E9EFA3646CA4}"/>
              </a:ext>
            </a:extLst>
          </p:cNvPr>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73" name="object 13">
            <a:extLst>
              <a:ext uri="{FF2B5EF4-FFF2-40B4-BE49-F238E27FC236}">
                <a16:creationId xmlns:a16="http://schemas.microsoft.com/office/drawing/2014/main" id="{FCB16CC6-459A-B545-52E1-E346FBE98B19}"/>
              </a:ext>
            </a:extLst>
          </p:cNvPr>
          <p:cNvGrpSpPr/>
          <p:nvPr/>
        </p:nvGrpSpPr>
        <p:grpSpPr>
          <a:xfrm>
            <a:off x="4535423" y="531875"/>
            <a:ext cx="3117343" cy="1040131"/>
            <a:chOff x="0" y="0"/>
            <a:chExt cx="3117342" cy="1040129"/>
          </a:xfrm>
        </p:grpSpPr>
        <p:sp>
          <p:nvSpPr>
            <p:cNvPr id="271" name="object 14">
              <a:extLst>
                <a:ext uri="{FF2B5EF4-FFF2-40B4-BE49-F238E27FC236}">
                  <a16:creationId xmlns:a16="http://schemas.microsoft.com/office/drawing/2014/main" id="{8E1BC9A0-4B1B-E37A-A584-029B8146CF44}"/>
                </a:ext>
              </a:extLst>
            </p:cNvPr>
            <p:cNvSpPr/>
            <p:nvPr/>
          </p:nvSpPr>
          <p:spPr>
            <a:xfrm>
              <a:off x="293915" y="618716"/>
              <a:ext cx="2521900"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272" name="object 15">
              <a:extLst>
                <a:ext uri="{FF2B5EF4-FFF2-40B4-BE49-F238E27FC236}">
                  <a16:creationId xmlns:a16="http://schemas.microsoft.com/office/drawing/2014/main" id="{CAA401EB-AE3C-A5DB-BDA9-C73879E532F1}"/>
                </a:ext>
              </a:extLst>
            </p:cNvPr>
            <p:cNvSpPr/>
            <p:nvPr/>
          </p:nvSpPr>
          <p:spPr>
            <a:xfrm>
              <a:off x="0" y="0"/>
              <a:ext cx="3117343" cy="1040130"/>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274" name="object 16">
            <a:extLst>
              <a:ext uri="{FF2B5EF4-FFF2-40B4-BE49-F238E27FC236}">
                <a16:creationId xmlns:a16="http://schemas.microsoft.com/office/drawing/2014/main" id="{1689F424-0D52-0642-17D5-DA55D77BCEB1}"/>
              </a:ext>
            </a:extLst>
          </p:cNvPr>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Experiments</a:t>
            </a:r>
          </a:p>
        </p:txBody>
      </p:sp>
      <p:pic>
        <p:nvPicPr>
          <p:cNvPr id="4" name="图片 3" descr="表格&#10;&#10;AI 生成的内容可能不正确。">
            <a:extLst>
              <a:ext uri="{FF2B5EF4-FFF2-40B4-BE49-F238E27FC236}">
                <a16:creationId xmlns:a16="http://schemas.microsoft.com/office/drawing/2014/main" id="{DF5949E6-C106-1E4B-1413-77052353FBCE}"/>
              </a:ext>
            </a:extLst>
          </p:cNvPr>
          <p:cNvPicPr>
            <a:picLocks noChangeAspect="1"/>
          </p:cNvPicPr>
          <p:nvPr/>
        </p:nvPicPr>
        <p:blipFill>
          <a:blip r:embed="rId9"/>
          <a:stretch>
            <a:fillRect/>
          </a:stretch>
        </p:blipFill>
        <p:spPr>
          <a:xfrm>
            <a:off x="2453638" y="1421135"/>
            <a:ext cx="6993034" cy="5137469"/>
          </a:xfrm>
          <a:prstGeom prst="rect">
            <a:avLst/>
          </a:prstGeom>
        </p:spPr>
      </p:pic>
    </p:spTree>
    <p:extLst>
      <p:ext uri="{BB962C8B-B14F-4D97-AF65-F5344CB8AC3E}">
        <p14:creationId xmlns:p14="http://schemas.microsoft.com/office/powerpoint/2010/main" val="8213546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340" name="object 3"/>
          <p:cNvGrpSpPr/>
          <p:nvPr/>
        </p:nvGrpSpPr>
        <p:grpSpPr>
          <a:xfrm>
            <a:off x="-1" y="-1"/>
            <a:ext cx="12192000" cy="603504"/>
            <a:chOff x="0" y="0"/>
            <a:chExt cx="12191999" cy="603503"/>
          </a:xfrm>
        </p:grpSpPr>
        <p:sp>
          <p:nvSpPr>
            <p:cNvPr id="337" name="object 4"/>
            <p:cNvSpPr/>
            <p:nvPr/>
          </p:nvSpPr>
          <p:spPr>
            <a:xfrm>
              <a:off x="-1" y="0"/>
              <a:ext cx="12192000" cy="603503"/>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endParaRPr/>
            </a:p>
          </p:txBody>
        </p:sp>
        <p:sp>
          <p:nvSpPr>
            <p:cNvPr id="338" name="object 5"/>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339" name="object 6"/>
            <p:cNvSpPr/>
            <p:nvPr/>
          </p:nvSpPr>
          <p:spPr>
            <a:xfrm>
              <a:off x="11756136" y="-1"/>
              <a:ext cx="374904" cy="504445"/>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grpSp>
        <p:nvGrpSpPr>
          <p:cNvPr id="343" name="object 7"/>
          <p:cNvGrpSpPr/>
          <p:nvPr/>
        </p:nvGrpSpPr>
        <p:grpSpPr>
          <a:xfrm>
            <a:off x="-1" y="0"/>
            <a:ext cx="12192000" cy="603504"/>
            <a:chOff x="0" y="0"/>
            <a:chExt cx="12191999" cy="603502"/>
          </a:xfrm>
        </p:grpSpPr>
        <p:sp>
          <p:nvSpPr>
            <p:cNvPr id="341" name="object 8"/>
            <p:cNvSpPr/>
            <p:nvPr/>
          </p:nvSpPr>
          <p:spPr>
            <a:xfrm>
              <a:off x="-1" y="0"/>
              <a:ext cx="12192000" cy="603503"/>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sp>
          <p:nvSpPr>
            <p:cNvPr id="342" name="object 9"/>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grpSp>
      <p:sp>
        <p:nvSpPr>
          <p:cNvPr id="344" name="object 10"/>
          <p:cNvSpPr txBox="1">
            <a:spLocks noGrp="1"/>
          </p:cNvSpPr>
          <p:nvPr>
            <p:ph type="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345" name="object 11"/>
          <p:cNvSpPr/>
          <p:nvPr/>
        </p:nvSpPr>
        <p:spPr>
          <a:xfrm>
            <a:off x="11782042" y="-1"/>
            <a:ext cx="339852" cy="504446"/>
          </a:xfrm>
          <a:prstGeom prst="rect">
            <a:avLst/>
          </a:prstGeom>
          <a:blipFill>
            <a:blip r:embed="rId4"/>
            <a:stretch>
              <a:fillRect/>
            </a:stretch>
          </a:blipFill>
          <a:ln w="12700">
            <a:miter lim="400000"/>
          </a:ln>
        </p:spPr>
        <p:txBody>
          <a:bodyPr lIns="0" tIns="0" rIns="0" bIns="0"/>
          <a:lstStyle/>
          <a:p>
            <a:endParaRPr/>
          </a:p>
        </p:txBody>
      </p:sp>
      <p:sp>
        <p:nvSpPr>
          <p:cNvPr id="346"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349" name="object 13"/>
          <p:cNvGrpSpPr/>
          <p:nvPr/>
        </p:nvGrpSpPr>
        <p:grpSpPr>
          <a:xfrm>
            <a:off x="3308603" y="2438400"/>
            <a:ext cx="4972051" cy="2268474"/>
            <a:chOff x="0" y="0"/>
            <a:chExt cx="4972050" cy="2268472"/>
          </a:xfrm>
        </p:grpSpPr>
        <p:sp>
          <p:nvSpPr>
            <p:cNvPr id="347" name="object 14"/>
            <p:cNvSpPr/>
            <p:nvPr/>
          </p:nvSpPr>
          <p:spPr>
            <a:xfrm>
              <a:off x="789067" y="1350255"/>
              <a:ext cx="3473129" cy="346892"/>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348" name="object 15"/>
            <p:cNvSpPr/>
            <p:nvPr/>
          </p:nvSpPr>
          <p:spPr>
            <a:xfrm>
              <a:off x="0" y="0"/>
              <a:ext cx="4972050" cy="2268473"/>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grpSp>
      <p:sp>
        <p:nvSpPr>
          <p:cNvPr id="350" name="object 16"/>
          <p:cNvSpPr txBox="1"/>
          <p:nvPr/>
        </p:nvSpPr>
        <p:spPr>
          <a:xfrm>
            <a:off x="3974972" y="2778328"/>
            <a:ext cx="3642360" cy="1112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8000" b="1">
                <a:solidFill>
                  <a:srgbClr val="001F5F"/>
                </a:solidFill>
                <a:latin typeface="Times New Roman"/>
                <a:ea typeface="Times New Roman"/>
                <a:cs typeface="Times New Roman"/>
                <a:sym typeface="Times New Roman"/>
              </a:defRPr>
            </a:lvl1pPr>
          </a:lstStyle>
          <a:p>
            <a:r>
              <a:t>Thanks!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28" name="object 3"/>
          <p:cNvGrpSpPr/>
          <p:nvPr/>
        </p:nvGrpSpPr>
        <p:grpSpPr>
          <a:xfrm>
            <a:off x="-1" y="-1"/>
            <a:ext cx="12192000" cy="603504"/>
            <a:chOff x="0" y="0"/>
            <a:chExt cx="12191999" cy="603503"/>
          </a:xfrm>
        </p:grpSpPr>
        <p:sp>
          <p:nvSpPr>
            <p:cNvPr id="125" name="object 4"/>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26" name="object 5"/>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127" name="object 6"/>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131" name="object 7"/>
          <p:cNvGrpSpPr/>
          <p:nvPr/>
        </p:nvGrpSpPr>
        <p:grpSpPr>
          <a:xfrm>
            <a:off x="-1" y="0"/>
            <a:ext cx="12192000" cy="603504"/>
            <a:chOff x="0" y="0"/>
            <a:chExt cx="12191999" cy="603502"/>
          </a:xfrm>
        </p:grpSpPr>
        <p:sp>
          <p:nvSpPr>
            <p:cNvPr id="129" name="object 8"/>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30" name="object 9"/>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132"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133"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134"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37" name="object 13"/>
          <p:cNvGrpSpPr/>
          <p:nvPr/>
        </p:nvGrpSpPr>
        <p:grpSpPr>
          <a:xfrm>
            <a:off x="4571110" y="644523"/>
            <a:ext cx="3096006" cy="1152907"/>
            <a:chOff x="0" y="0"/>
            <a:chExt cx="3096005" cy="1152905"/>
          </a:xfrm>
        </p:grpSpPr>
        <p:sp>
          <p:nvSpPr>
            <p:cNvPr id="135" name="object 14"/>
            <p:cNvSpPr/>
            <p:nvPr/>
          </p:nvSpPr>
          <p:spPr>
            <a:xfrm>
              <a:off x="330461" y="685795"/>
              <a:ext cx="2430514" cy="173546"/>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36" name="object 15"/>
            <p:cNvSpPr/>
            <p:nvPr/>
          </p:nvSpPr>
          <p:spPr>
            <a:xfrm>
              <a:off x="0" y="0"/>
              <a:ext cx="3096006" cy="1152906"/>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38" name="object 16"/>
          <p:cNvSpPr txBox="1"/>
          <p:nvPr/>
        </p:nvSpPr>
        <p:spPr>
          <a:xfrm>
            <a:off x="4908677" y="850392"/>
            <a:ext cx="2424430" cy="57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defRPr sz="4000" b="1" spc="-4">
                <a:solidFill>
                  <a:srgbClr val="001F5F"/>
                </a:solidFill>
                <a:latin typeface="Times New Roman"/>
                <a:ea typeface="Times New Roman"/>
                <a:cs typeface="Times New Roman"/>
                <a:sym typeface="Times New Roman"/>
              </a:defRPr>
            </a:lvl1pPr>
          </a:lstStyle>
          <a:p>
            <a:r>
              <a:rPr dirty="0"/>
              <a:t>Motivation</a:t>
            </a:r>
          </a:p>
        </p:txBody>
      </p:sp>
      <p:sp>
        <p:nvSpPr>
          <p:cNvPr id="139" name="文本框 20"/>
          <p:cNvSpPr txBox="1"/>
          <p:nvPr/>
        </p:nvSpPr>
        <p:spPr>
          <a:xfrm>
            <a:off x="5233481" y="1726420"/>
            <a:ext cx="6738847"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       1) </a:t>
            </a:r>
            <a:r>
              <a:rPr lang="en-US" dirty="0">
                <a:latin typeface="Times New Roman" panose="02020603050405020304" pitchFamily="18" charset="0"/>
                <a:ea typeface="+mj-ea"/>
                <a:cs typeface="Times New Roman" panose="02020603050405020304" pitchFamily="18" charset="0"/>
                <a:sym typeface="Helvetica"/>
              </a:rPr>
              <a:t>Previous continuous space diffusion models are prone to losing discrete collaborative information due to the addition of Gaussian noise and have low inference efficiency.</a:t>
            </a:r>
            <a:endParaRPr dirty="0">
              <a:latin typeface="Times New Roman" panose="02020603050405020304" pitchFamily="18" charset="0"/>
              <a:cs typeface="Times New Roman" panose="02020603050405020304" pitchFamily="18" charset="0"/>
            </a:endParaRPr>
          </a:p>
        </p:txBody>
      </p:sp>
      <p:pic>
        <p:nvPicPr>
          <p:cNvPr id="3" name="图片 2" descr="图形用户界面, 应用程序&#10;&#10;AI 生成的内容可能不正确。">
            <a:extLst>
              <a:ext uri="{FF2B5EF4-FFF2-40B4-BE49-F238E27FC236}">
                <a16:creationId xmlns:a16="http://schemas.microsoft.com/office/drawing/2014/main" id="{5747FB96-DB91-14C3-6DC9-F2E898225C93}"/>
              </a:ext>
            </a:extLst>
          </p:cNvPr>
          <p:cNvPicPr>
            <a:picLocks noChangeAspect="1"/>
          </p:cNvPicPr>
          <p:nvPr/>
        </p:nvPicPr>
        <p:blipFill>
          <a:blip r:embed="rId9"/>
          <a:stretch>
            <a:fillRect/>
          </a:stretch>
        </p:blipFill>
        <p:spPr>
          <a:xfrm>
            <a:off x="265899" y="1462368"/>
            <a:ext cx="4822330" cy="2983306"/>
          </a:xfrm>
          <a:prstGeom prst="rect">
            <a:avLst/>
          </a:prstGeom>
        </p:spPr>
      </p:pic>
      <p:pic>
        <p:nvPicPr>
          <p:cNvPr id="5" name="图片 4" descr="文本&#10;&#10;AI 生成的内容可能不正确。">
            <a:extLst>
              <a:ext uri="{FF2B5EF4-FFF2-40B4-BE49-F238E27FC236}">
                <a16:creationId xmlns:a16="http://schemas.microsoft.com/office/drawing/2014/main" id="{1E22BD6B-A1EE-F7A3-AC4E-C78A92091302}"/>
              </a:ext>
            </a:extLst>
          </p:cNvPr>
          <p:cNvPicPr>
            <a:picLocks noChangeAspect="1"/>
          </p:cNvPicPr>
          <p:nvPr/>
        </p:nvPicPr>
        <p:blipFill>
          <a:blip r:embed="rId10"/>
          <a:stretch>
            <a:fillRect/>
          </a:stretch>
        </p:blipFill>
        <p:spPr>
          <a:xfrm>
            <a:off x="307854" y="4565119"/>
            <a:ext cx="4738420" cy="2166390"/>
          </a:xfrm>
          <a:prstGeom prst="rect">
            <a:avLst/>
          </a:prstGeom>
        </p:spPr>
      </p:pic>
      <p:sp>
        <p:nvSpPr>
          <p:cNvPr id="8" name="文本框 20">
            <a:extLst>
              <a:ext uri="{FF2B5EF4-FFF2-40B4-BE49-F238E27FC236}">
                <a16:creationId xmlns:a16="http://schemas.microsoft.com/office/drawing/2014/main" id="{46207057-83ED-CD96-6D5F-E00427D5C5CC}"/>
              </a:ext>
            </a:extLst>
          </p:cNvPr>
          <p:cNvSpPr txBox="1"/>
          <p:nvPr/>
        </p:nvSpPr>
        <p:spPr>
          <a:xfrm>
            <a:off x="5186403" y="3575093"/>
            <a:ext cx="6785925"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       2) </a:t>
            </a:r>
            <a:r>
              <a:rPr lang="zh-CN" altLang="en-US" dirty="0"/>
              <a:t>Previous uniform noise scheduling methods have overlooked the differences in item popularity, and multi-step iterative sampling makes it difficult to balance recommendation accuracy and real-time performance.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49" name="object 3"/>
          <p:cNvGrpSpPr/>
          <p:nvPr/>
        </p:nvGrpSpPr>
        <p:grpSpPr>
          <a:xfrm>
            <a:off x="-1" y="-1"/>
            <a:ext cx="12192000" cy="603504"/>
            <a:chOff x="0" y="0"/>
            <a:chExt cx="12191999" cy="603503"/>
          </a:xfrm>
        </p:grpSpPr>
        <p:sp>
          <p:nvSpPr>
            <p:cNvPr id="146" name="object 4"/>
            <p:cNvSpPr/>
            <p:nvPr/>
          </p:nvSpPr>
          <p:spPr>
            <a:xfrm>
              <a:off x="-1" y="0"/>
              <a:ext cx="12192000" cy="603503"/>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endParaRPr/>
            </a:p>
          </p:txBody>
        </p:sp>
        <p:sp>
          <p:nvSpPr>
            <p:cNvPr id="147" name="object 5"/>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48" name="object 6"/>
            <p:cNvSpPr/>
            <p:nvPr/>
          </p:nvSpPr>
          <p:spPr>
            <a:xfrm>
              <a:off x="11756136" y="-1"/>
              <a:ext cx="374904" cy="504445"/>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grpSp>
        <p:nvGrpSpPr>
          <p:cNvPr id="152" name="object 7"/>
          <p:cNvGrpSpPr/>
          <p:nvPr/>
        </p:nvGrpSpPr>
        <p:grpSpPr>
          <a:xfrm>
            <a:off x="-1" y="0"/>
            <a:ext cx="12192000" cy="603504"/>
            <a:chOff x="0" y="0"/>
            <a:chExt cx="12191999" cy="603502"/>
          </a:xfrm>
        </p:grpSpPr>
        <p:sp>
          <p:nvSpPr>
            <p:cNvPr id="150" name="object 8"/>
            <p:cNvSpPr/>
            <p:nvPr/>
          </p:nvSpPr>
          <p:spPr>
            <a:xfrm>
              <a:off x="-1" y="0"/>
              <a:ext cx="12192000" cy="603503"/>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sp>
          <p:nvSpPr>
            <p:cNvPr id="151" name="object 9"/>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grpSp>
      <p:sp>
        <p:nvSpPr>
          <p:cNvPr id="153" name="object 10"/>
          <p:cNvSpPr txBox="1">
            <a:spLocks noGrp="1"/>
          </p:cNvSpPr>
          <p:nvPr>
            <p:ph type="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54" name="object 11"/>
          <p:cNvSpPr/>
          <p:nvPr/>
        </p:nvSpPr>
        <p:spPr>
          <a:xfrm>
            <a:off x="11782042" y="-1"/>
            <a:ext cx="339852" cy="504446"/>
          </a:xfrm>
          <a:prstGeom prst="rect">
            <a:avLst/>
          </a:prstGeom>
          <a:blipFill>
            <a:blip r:embed="rId4"/>
            <a:stretch>
              <a:fillRect/>
            </a:stretch>
          </a:blipFill>
          <a:ln w="12700">
            <a:miter lim="400000"/>
          </a:ln>
        </p:spPr>
        <p:txBody>
          <a:bodyPr lIns="0" tIns="0" rIns="0" bIns="0"/>
          <a:lstStyle/>
          <a:p>
            <a:endParaRPr/>
          </a:p>
        </p:txBody>
      </p:sp>
      <p:sp>
        <p:nvSpPr>
          <p:cNvPr id="155"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58" name="object 13"/>
          <p:cNvGrpSpPr/>
          <p:nvPr/>
        </p:nvGrpSpPr>
        <p:grpSpPr>
          <a:xfrm>
            <a:off x="4647944" y="304927"/>
            <a:ext cx="2783587" cy="1152907"/>
            <a:chOff x="0" y="0"/>
            <a:chExt cx="2783586" cy="1152905"/>
          </a:xfrm>
        </p:grpSpPr>
        <p:sp>
          <p:nvSpPr>
            <p:cNvPr id="156" name="object 14"/>
            <p:cNvSpPr/>
            <p:nvPr/>
          </p:nvSpPr>
          <p:spPr>
            <a:xfrm>
              <a:off x="342616" y="685794"/>
              <a:ext cx="2078558" cy="173546"/>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57" name="object 15"/>
            <p:cNvSpPr/>
            <p:nvPr/>
          </p:nvSpPr>
          <p:spPr>
            <a:xfrm>
              <a:off x="0" y="0"/>
              <a:ext cx="2783587" cy="1152906"/>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grpSp>
      <p:sp>
        <p:nvSpPr>
          <p:cNvPr id="159" name="object 16"/>
          <p:cNvSpPr txBox="1"/>
          <p:nvPr/>
        </p:nvSpPr>
        <p:spPr>
          <a:xfrm>
            <a:off x="5029327" y="468959"/>
            <a:ext cx="2113916" cy="57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defRPr sz="4000" b="1" spc="-4">
                <a:solidFill>
                  <a:srgbClr val="001F5F"/>
                </a:solidFill>
                <a:latin typeface="Times New Roman"/>
                <a:ea typeface="Times New Roman"/>
                <a:cs typeface="Times New Roman"/>
                <a:sym typeface="Times New Roman"/>
              </a:defRPr>
            </a:lvl1pPr>
          </a:lstStyle>
          <a:p>
            <a:r>
              <a:t>Overview</a:t>
            </a:r>
          </a:p>
        </p:txBody>
      </p:sp>
      <p:pic>
        <p:nvPicPr>
          <p:cNvPr id="4" name="图片 3" descr="图片包含 图示&#10;&#10;AI 生成的内容可能不正确。">
            <a:extLst>
              <a:ext uri="{FF2B5EF4-FFF2-40B4-BE49-F238E27FC236}">
                <a16:creationId xmlns:a16="http://schemas.microsoft.com/office/drawing/2014/main" id="{1CDD1247-E792-6977-1FC8-BFD8DAA5C1F2}"/>
              </a:ext>
            </a:extLst>
          </p:cNvPr>
          <p:cNvPicPr>
            <a:picLocks noChangeAspect="1"/>
          </p:cNvPicPr>
          <p:nvPr/>
        </p:nvPicPr>
        <p:blipFill>
          <a:blip r:embed="rId8"/>
          <a:stretch>
            <a:fillRect/>
          </a:stretch>
        </p:blipFill>
        <p:spPr>
          <a:xfrm>
            <a:off x="381225" y="1164268"/>
            <a:ext cx="11400817" cy="4253155"/>
          </a:xfrm>
          <a:prstGeom prst="rect">
            <a:avLst/>
          </a:prstGeom>
        </p:spPr>
      </p:pic>
      <p:pic>
        <p:nvPicPr>
          <p:cNvPr id="6" name="图片 5">
            <a:extLst>
              <a:ext uri="{FF2B5EF4-FFF2-40B4-BE49-F238E27FC236}">
                <a16:creationId xmlns:a16="http://schemas.microsoft.com/office/drawing/2014/main" id="{800DD3F7-177C-32EB-FD14-0373236E400D}"/>
              </a:ext>
            </a:extLst>
          </p:cNvPr>
          <p:cNvPicPr>
            <a:picLocks noChangeAspect="1"/>
          </p:cNvPicPr>
          <p:nvPr/>
        </p:nvPicPr>
        <p:blipFill>
          <a:blip r:embed="rId9"/>
          <a:stretch>
            <a:fillRect/>
          </a:stretch>
        </p:blipFill>
        <p:spPr>
          <a:xfrm>
            <a:off x="395589" y="5417423"/>
            <a:ext cx="11400817" cy="124807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86" name="object 3"/>
          <p:cNvGrpSpPr/>
          <p:nvPr/>
        </p:nvGrpSpPr>
        <p:grpSpPr>
          <a:xfrm>
            <a:off x="-1" y="-1"/>
            <a:ext cx="12192000" cy="603504"/>
            <a:chOff x="0" y="0"/>
            <a:chExt cx="12191999" cy="603503"/>
          </a:xfrm>
        </p:grpSpPr>
        <p:sp>
          <p:nvSpPr>
            <p:cNvPr id="183" name="object 4"/>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84" name="object 5"/>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185" name="object 6"/>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189" name="object 7"/>
          <p:cNvGrpSpPr/>
          <p:nvPr/>
        </p:nvGrpSpPr>
        <p:grpSpPr>
          <a:xfrm>
            <a:off x="-1" y="0"/>
            <a:ext cx="12192000" cy="603504"/>
            <a:chOff x="0" y="0"/>
            <a:chExt cx="12191999" cy="603502"/>
          </a:xfrm>
        </p:grpSpPr>
        <p:sp>
          <p:nvSpPr>
            <p:cNvPr id="187" name="object 8"/>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88" name="object 9"/>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190" name="object 10"/>
          <p:cNvSpPr txBox="1">
            <a:spLocks noGrp="1"/>
          </p:cNvSpPr>
          <p:nvPr>
            <p:ph type="ctr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91"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192"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95" name="object 13"/>
          <p:cNvGrpSpPr/>
          <p:nvPr/>
        </p:nvGrpSpPr>
        <p:grpSpPr>
          <a:xfrm>
            <a:off x="5017008" y="531875"/>
            <a:ext cx="2152650" cy="1040131"/>
            <a:chOff x="0" y="0"/>
            <a:chExt cx="2152649" cy="1040129"/>
          </a:xfrm>
        </p:grpSpPr>
        <p:sp>
          <p:nvSpPr>
            <p:cNvPr id="193" name="object 14"/>
            <p:cNvSpPr/>
            <p:nvPr/>
          </p:nvSpPr>
          <p:spPr>
            <a:xfrm>
              <a:off x="293816" y="618716"/>
              <a:ext cx="1561972"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94" name="object 15"/>
            <p:cNvSpPr/>
            <p:nvPr/>
          </p:nvSpPr>
          <p:spPr>
            <a:xfrm>
              <a:off x="-1" y="-1"/>
              <a:ext cx="2152650" cy="1040131"/>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96" name="object 16"/>
          <p:cNvSpPr txBox="1"/>
          <p:nvPr/>
        </p:nvSpPr>
        <p:spPr>
          <a:xfrm>
            <a:off x="5321046" y="695196"/>
            <a:ext cx="15494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Method</a:t>
            </a:r>
          </a:p>
        </p:txBody>
      </p:sp>
      <p:pic>
        <p:nvPicPr>
          <p:cNvPr id="6" name="图片 5">
            <a:extLst>
              <a:ext uri="{FF2B5EF4-FFF2-40B4-BE49-F238E27FC236}">
                <a16:creationId xmlns:a16="http://schemas.microsoft.com/office/drawing/2014/main" id="{49238522-9645-33CE-0105-DDD5998CA057}"/>
              </a:ext>
            </a:extLst>
          </p:cNvPr>
          <p:cNvPicPr>
            <a:picLocks noChangeAspect="1"/>
          </p:cNvPicPr>
          <p:nvPr/>
        </p:nvPicPr>
        <p:blipFill>
          <a:blip r:embed="rId9"/>
          <a:stretch>
            <a:fillRect/>
          </a:stretch>
        </p:blipFill>
        <p:spPr>
          <a:xfrm>
            <a:off x="5219640" y="1794278"/>
            <a:ext cx="6145961" cy="502121"/>
          </a:xfrm>
          <a:prstGeom prst="rect">
            <a:avLst/>
          </a:prstGeom>
        </p:spPr>
      </p:pic>
      <p:pic>
        <p:nvPicPr>
          <p:cNvPr id="8" name="图片 7" descr="文本&#10;&#10;AI 生成的内容可能不正确。">
            <a:extLst>
              <a:ext uri="{FF2B5EF4-FFF2-40B4-BE49-F238E27FC236}">
                <a16:creationId xmlns:a16="http://schemas.microsoft.com/office/drawing/2014/main" id="{CD88FAAD-D892-C013-B561-918C9DCF1C21}"/>
              </a:ext>
            </a:extLst>
          </p:cNvPr>
          <p:cNvPicPr>
            <a:picLocks noChangeAspect="1"/>
          </p:cNvPicPr>
          <p:nvPr/>
        </p:nvPicPr>
        <p:blipFill>
          <a:blip r:embed="rId10"/>
          <a:stretch>
            <a:fillRect/>
          </a:stretch>
        </p:blipFill>
        <p:spPr>
          <a:xfrm>
            <a:off x="5219640" y="3052480"/>
            <a:ext cx="4202349" cy="723148"/>
          </a:xfrm>
          <a:prstGeom prst="rect">
            <a:avLst/>
          </a:prstGeom>
        </p:spPr>
      </p:pic>
      <p:sp>
        <p:nvSpPr>
          <p:cNvPr id="9" name="文本框 20">
            <a:extLst>
              <a:ext uri="{FF2B5EF4-FFF2-40B4-BE49-F238E27FC236}">
                <a16:creationId xmlns:a16="http://schemas.microsoft.com/office/drawing/2014/main" id="{3687E746-58D4-D941-1B91-0648CB8E575A}"/>
              </a:ext>
            </a:extLst>
          </p:cNvPr>
          <p:cNvSpPr txBox="1"/>
          <p:nvPr/>
        </p:nvSpPr>
        <p:spPr>
          <a:xfrm>
            <a:off x="11487949" y="1794278"/>
            <a:ext cx="45563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(1)</a:t>
            </a:r>
            <a:endParaRPr lang="zh-CN" altLang="en-US" dirty="0"/>
          </a:p>
        </p:txBody>
      </p:sp>
      <p:sp>
        <p:nvSpPr>
          <p:cNvPr id="10" name="文本框 20">
            <a:extLst>
              <a:ext uri="{FF2B5EF4-FFF2-40B4-BE49-F238E27FC236}">
                <a16:creationId xmlns:a16="http://schemas.microsoft.com/office/drawing/2014/main" id="{60CED841-F0FE-CEDC-90B3-005F5353E779}"/>
              </a:ext>
            </a:extLst>
          </p:cNvPr>
          <p:cNvSpPr txBox="1"/>
          <p:nvPr/>
        </p:nvSpPr>
        <p:spPr>
          <a:xfrm>
            <a:off x="11500884" y="3228945"/>
            <a:ext cx="45563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(2)</a:t>
            </a:r>
            <a:endParaRPr lang="zh-CN" altLang="en-US" dirty="0"/>
          </a:p>
        </p:txBody>
      </p:sp>
      <p:pic>
        <p:nvPicPr>
          <p:cNvPr id="12" name="图片 11" descr="文本&#10;&#10;AI 生成的内容可能不正确。">
            <a:extLst>
              <a:ext uri="{FF2B5EF4-FFF2-40B4-BE49-F238E27FC236}">
                <a16:creationId xmlns:a16="http://schemas.microsoft.com/office/drawing/2014/main" id="{8CD11B42-1064-7F54-0CF4-2D754D580478}"/>
              </a:ext>
            </a:extLst>
          </p:cNvPr>
          <p:cNvPicPr>
            <a:picLocks noChangeAspect="1"/>
          </p:cNvPicPr>
          <p:nvPr/>
        </p:nvPicPr>
        <p:blipFill>
          <a:blip r:embed="rId11"/>
          <a:stretch>
            <a:fillRect/>
          </a:stretch>
        </p:blipFill>
        <p:spPr>
          <a:xfrm>
            <a:off x="5310824" y="4279805"/>
            <a:ext cx="5017007" cy="1427603"/>
          </a:xfrm>
          <a:prstGeom prst="rect">
            <a:avLst/>
          </a:prstGeom>
        </p:spPr>
      </p:pic>
      <p:sp>
        <p:nvSpPr>
          <p:cNvPr id="13" name="文本框 20">
            <a:extLst>
              <a:ext uri="{FF2B5EF4-FFF2-40B4-BE49-F238E27FC236}">
                <a16:creationId xmlns:a16="http://schemas.microsoft.com/office/drawing/2014/main" id="{77CD419A-079C-8ADE-41D2-3A6E9FB4A7C6}"/>
              </a:ext>
            </a:extLst>
          </p:cNvPr>
          <p:cNvSpPr txBox="1"/>
          <p:nvPr/>
        </p:nvSpPr>
        <p:spPr>
          <a:xfrm>
            <a:off x="11487948" y="4527980"/>
            <a:ext cx="45563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(3)</a:t>
            </a:r>
            <a:endParaRPr lang="zh-CN" altLang="en-US" dirty="0"/>
          </a:p>
        </p:txBody>
      </p:sp>
      <p:pic>
        <p:nvPicPr>
          <p:cNvPr id="15" name="图片 14" descr="图表&#10;&#10;AI 生成的内容可能不正确。">
            <a:extLst>
              <a:ext uri="{FF2B5EF4-FFF2-40B4-BE49-F238E27FC236}">
                <a16:creationId xmlns:a16="http://schemas.microsoft.com/office/drawing/2014/main" id="{7093C5CD-3AD2-CB64-4C97-6690CACA710E}"/>
              </a:ext>
            </a:extLst>
          </p:cNvPr>
          <p:cNvPicPr>
            <a:picLocks noChangeAspect="1"/>
          </p:cNvPicPr>
          <p:nvPr/>
        </p:nvPicPr>
        <p:blipFill>
          <a:blip r:embed="rId12"/>
          <a:stretch>
            <a:fillRect/>
          </a:stretch>
        </p:blipFill>
        <p:spPr>
          <a:xfrm>
            <a:off x="262" y="2078384"/>
            <a:ext cx="5097031" cy="2817576"/>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E317-CEF8-7D39-5ACD-1C867F68B5E9}"/>
            </a:ext>
          </a:extLst>
        </p:cNvPr>
        <p:cNvGrpSpPr/>
        <p:nvPr/>
      </p:nvGrpSpPr>
      <p:grpSpPr>
        <a:xfrm>
          <a:off x="0" y="0"/>
          <a:ext cx="0" cy="0"/>
          <a:chOff x="0" y="0"/>
          <a:chExt cx="0" cy="0"/>
        </a:xfrm>
      </p:grpSpPr>
      <p:sp>
        <p:nvSpPr>
          <p:cNvPr id="182" name="object 2">
            <a:extLst>
              <a:ext uri="{FF2B5EF4-FFF2-40B4-BE49-F238E27FC236}">
                <a16:creationId xmlns:a16="http://schemas.microsoft.com/office/drawing/2014/main" id="{B4F4CCEF-2969-6D38-DF97-35548C4F9EB0}"/>
              </a:ext>
            </a:extLst>
          </p:cNvPr>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86" name="object 3">
            <a:extLst>
              <a:ext uri="{FF2B5EF4-FFF2-40B4-BE49-F238E27FC236}">
                <a16:creationId xmlns:a16="http://schemas.microsoft.com/office/drawing/2014/main" id="{45DBBAAD-388B-186E-4A5F-0B917CC9D4AE}"/>
              </a:ext>
            </a:extLst>
          </p:cNvPr>
          <p:cNvGrpSpPr/>
          <p:nvPr/>
        </p:nvGrpSpPr>
        <p:grpSpPr>
          <a:xfrm>
            <a:off x="-1" y="-1"/>
            <a:ext cx="12192000" cy="603504"/>
            <a:chOff x="0" y="0"/>
            <a:chExt cx="12191999" cy="603503"/>
          </a:xfrm>
        </p:grpSpPr>
        <p:sp>
          <p:nvSpPr>
            <p:cNvPr id="183" name="object 4">
              <a:extLst>
                <a:ext uri="{FF2B5EF4-FFF2-40B4-BE49-F238E27FC236}">
                  <a16:creationId xmlns:a16="http://schemas.microsoft.com/office/drawing/2014/main" id="{8E430949-0C93-634E-9FD3-793B65C5E809}"/>
                </a:ext>
              </a:extLst>
            </p:cNvPr>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84" name="object 5">
              <a:extLst>
                <a:ext uri="{FF2B5EF4-FFF2-40B4-BE49-F238E27FC236}">
                  <a16:creationId xmlns:a16="http://schemas.microsoft.com/office/drawing/2014/main" id="{57A03C9D-97D1-CCDA-F95A-6A81925FDB8E}"/>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185" name="object 6">
              <a:extLst>
                <a:ext uri="{FF2B5EF4-FFF2-40B4-BE49-F238E27FC236}">
                  <a16:creationId xmlns:a16="http://schemas.microsoft.com/office/drawing/2014/main" id="{C33F09D0-440B-C092-4686-CA37BDA3C29D}"/>
                </a:ext>
              </a:extLst>
            </p:cNvPr>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189" name="object 7">
            <a:extLst>
              <a:ext uri="{FF2B5EF4-FFF2-40B4-BE49-F238E27FC236}">
                <a16:creationId xmlns:a16="http://schemas.microsoft.com/office/drawing/2014/main" id="{B3F1E77F-0DD6-76C2-626F-B0A5841510C6}"/>
              </a:ext>
            </a:extLst>
          </p:cNvPr>
          <p:cNvGrpSpPr/>
          <p:nvPr/>
        </p:nvGrpSpPr>
        <p:grpSpPr>
          <a:xfrm>
            <a:off x="-1" y="0"/>
            <a:ext cx="12192000" cy="603504"/>
            <a:chOff x="0" y="0"/>
            <a:chExt cx="12191999" cy="603502"/>
          </a:xfrm>
        </p:grpSpPr>
        <p:sp>
          <p:nvSpPr>
            <p:cNvPr id="187" name="object 8">
              <a:extLst>
                <a:ext uri="{FF2B5EF4-FFF2-40B4-BE49-F238E27FC236}">
                  <a16:creationId xmlns:a16="http://schemas.microsoft.com/office/drawing/2014/main" id="{99679EAA-63B8-0A59-0A0D-37E48A15D023}"/>
                </a:ext>
              </a:extLst>
            </p:cNvPr>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88" name="object 9">
              <a:extLst>
                <a:ext uri="{FF2B5EF4-FFF2-40B4-BE49-F238E27FC236}">
                  <a16:creationId xmlns:a16="http://schemas.microsoft.com/office/drawing/2014/main" id="{AE976AB3-3342-4E39-EE81-8105C9FB9D7A}"/>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190" name="object 10">
            <a:extLst>
              <a:ext uri="{FF2B5EF4-FFF2-40B4-BE49-F238E27FC236}">
                <a16:creationId xmlns:a16="http://schemas.microsoft.com/office/drawing/2014/main" id="{1080553B-6ACE-2207-85AB-687A0626D80E}"/>
              </a:ext>
            </a:extLst>
          </p:cNvPr>
          <p:cNvSpPr txBox="1">
            <a:spLocks noGrp="1"/>
          </p:cNvSpPr>
          <p:nvPr>
            <p:ph type="ctr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91" name="object 11">
            <a:extLst>
              <a:ext uri="{FF2B5EF4-FFF2-40B4-BE49-F238E27FC236}">
                <a16:creationId xmlns:a16="http://schemas.microsoft.com/office/drawing/2014/main" id="{A502A400-4245-6F80-FDF6-E0B452245B2B}"/>
              </a:ext>
            </a:extLst>
          </p:cNvPr>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192" name="object 12">
            <a:extLst>
              <a:ext uri="{FF2B5EF4-FFF2-40B4-BE49-F238E27FC236}">
                <a16:creationId xmlns:a16="http://schemas.microsoft.com/office/drawing/2014/main" id="{705F6DAE-FEC6-FB37-F430-5FA6C0A7D05D}"/>
              </a:ext>
            </a:extLst>
          </p:cNvPr>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95" name="object 13">
            <a:extLst>
              <a:ext uri="{FF2B5EF4-FFF2-40B4-BE49-F238E27FC236}">
                <a16:creationId xmlns:a16="http://schemas.microsoft.com/office/drawing/2014/main" id="{8F225C87-39C2-450B-E813-2F3EFF5A89F7}"/>
              </a:ext>
            </a:extLst>
          </p:cNvPr>
          <p:cNvGrpSpPr/>
          <p:nvPr/>
        </p:nvGrpSpPr>
        <p:grpSpPr>
          <a:xfrm>
            <a:off x="5017008" y="531875"/>
            <a:ext cx="2152650" cy="1040131"/>
            <a:chOff x="0" y="0"/>
            <a:chExt cx="2152649" cy="1040129"/>
          </a:xfrm>
        </p:grpSpPr>
        <p:sp>
          <p:nvSpPr>
            <p:cNvPr id="193" name="object 14">
              <a:extLst>
                <a:ext uri="{FF2B5EF4-FFF2-40B4-BE49-F238E27FC236}">
                  <a16:creationId xmlns:a16="http://schemas.microsoft.com/office/drawing/2014/main" id="{887DD0B6-1084-5452-6F0F-5630448B6AE1}"/>
                </a:ext>
              </a:extLst>
            </p:cNvPr>
            <p:cNvSpPr/>
            <p:nvPr/>
          </p:nvSpPr>
          <p:spPr>
            <a:xfrm>
              <a:off x="293816" y="618716"/>
              <a:ext cx="1561972"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94" name="object 15">
              <a:extLst>
                <a:ext uri="{FF2B5EF4-FFF2-40B4-BE49-F238E27FC236}">
                  <a16:creationId xmlns:a16="http://schemas.microsoft.com/office/drawing/2014/main" id="{64FF34D6-1C61-1A16-2151-AD5BFAB1662E}"/>
                </a:ext>
              </a:extLst>
            </p:cNvPr>
            <p:cNvSpPr/>
            <p:nvPr/>
          </p:nvSpPr>
          <p:spPr>
            <a:xfrm>
              <a:off x="-1" y="-1"/>
              <a:ext cx="2152650" cy="1040131"/>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96" name="object 16">
            <a:extLst>
              <a:ext uri="{FF2B5EF4-FFF2-40B4-BE49-F238E27FC236}">
                <a16:creationId xmlns:a16="http://schemas.microsoft.com/office/drawing/2014/main" id="{D10D786F-15DD-1401-946E-BDF334F4FF12}"/>
              </a:ext>
            </a:extLst>
          </p:cNvPr>
          <p:cNvSpPr txBox="1"/>
          <p:nvPr/>
        </p:nvSpPr>
        <p:spPr>
          <a:xfrm>
            <a:off x="5321046" y="695196"/>
            <a:ext cx="15494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Method</a:t>
            </a:r>
          </a:p>
        </p:txBody>
      </p:sp>
      <p:pic>
        <p:nvPicPr>
          <p:cNvPr id="5" name="图片 4" descr="图片包含 图标&#10;&#10;AI 生成的内容可能不正确。">
            <a:extLst>
              <a:ext uri="{FF2B5EF4-FFF2-40B4-BE49-F238E27FC236}">
                <a16:creationId xmlns:a16="http://schemas.microsoft.com/office/drawing/2014/main" id="{80B4FB6C-78C9-D756-9211-E0DDEF3B2B19}"/>
              </a:ext>
            </a:extLst>
          </p:cNvPr>
          <p:cNvPicPr>
            <a:picLocks noChangeAspect="1"/>
          </p:cNvPicPr>
          <p:nvPr/>
        </p:nvPicPr>
        <p:blipFill>
          <a:blip r:embed="rId9"/>
          <a:stretch>
            <a:fillRect/>
          </a:stretch>
        </p:blipFill>
        <p:spPr>
          <a:xfrm>
            <a:off x="6332143" y="1756262"/>
            <a:ext cx="3562987" cy="788306"/>
          </a:xfrm>
          <a:prstGeom prst="rect">
            <a:avLst/>
          </a:prstGeom>
        </p:spPr>
      </p:pic>
      <p:pic>
        <p:nvPicPr>
          <p:cNvPr id="11" name="图片 10" descr="图示&#10;&#10;AI 生成的内容可能不正确。">
            <a:extLst>
              <a:ext uri="{FF2B5EF4-FFF2-40B4-BE49-F238E27FC236}">
                <a16:creationId xmlns:a16="http://schemas.microsoft.com/office/drawing/2014/main" id="{4F0300C1-413C-7EBD-4C6E-7BA7D8378597}"/>
              </a:ext>
            </a:extLst>
          </p:cNvPr>
          <p:cNvPicPr>
            <a:picLocks noChangeAspect="1"/>
          </p:cNvPicPr>
          <p:nvPr/>
        </p:nvPicPr>
        <p:blipFill>
          <a:blip r:embed="rId10"/>
          <a:stretch>
            <a:fillRect/>
          </a:stretch>
        </p:blipFill>
        <p:spPr>
          <a:xfrm>
            <a:off x="6332143" y="2909018"/>
            <a:ext cx="3750329" cy="788307"/>
          </a:xfrm>
          <a:prstGeom prst="rect">
            <a:avLst/>
          </a:prstGeom>
        </p:spPr>
      </p:pic>
      <p:pic>
        <p:nvPicPr>
          <p:cNvPr id="13" name="图片 12" descr="图片包含 图示&#10;&#10;AI 生成的内容可能不正确。">
            <a:extLst>
              <a:ext uri="{FF2B5EF4-FFF2-40B4-BE49-F238E27FC236}">
                <a16:creationId xmlns:a16="http://schemas.microsoft.com/office/drawing/2014/main" id="{D4F0FC31-73B3-975B-E69E-305802DD010D}"/>
              </a:ext>
            </a:extLst>
          </p:cNvPr>
          <p:cNvPicPr>
            <a:picLocks noChangeAspect="1"/>
          </p:cNvPicPr>
          <p:nvPr/>
        </p:nvPicPr>
        <p:blipFill>
          <a:blip r:embed="rId11"/>
          <a:stretch>
            <a:fillRect/>
          </a:stretch>
        </p:blipFill>
        <p:spPr>
          <a:xfrm>
            <a:off x="6332143" y="4234535"/>
            <a:ext cx="3593664" cy="2263541"/>
          </a:xfrm>
          <a:prstGeom prst="rect">
            <a:avLst/>
          </a:prstGeom>
        </p:spPr>
      </p:pic>
      <p:pic>
        <p:nvPicPr>
          <p:cNvPr id="15" name="图片 14" descr="手机屏幕截图&#10;&#10;AI 生成的内容可能不正确。">
            <a:extLst>
              <a:ext uri="{FF2B5EF4-FFF2-40B4-BE49-F238E27FC236}">
                <a16:creationId xmlns:a16="http://schemas.microsoft.com/office/drawing/2014/main" id="{7C9D18C1-433C-293A-E1A7-98C6377BFAF7}"/>
              </a:ext>
            </a:extLst>
          </p:cNvPr>
          <p:cNvPicPr>
            <a:picLocks noChangeAspect="1"/>
          </p:cNvPicPr>
          <p:nvPr/>
        </p:nvPicPr>
        <p:blipFill>
          <a:blip r:embed="rId12"/>
          <a:stretch>
            <a:fillRect/>
          </a:stretch>
        </p:blipFill>
        <p:spPr>
          <a:xfrm>
            <a:off x="1329613" y="1227847"/>
            <a:ext cx="1785523" cy="5185541"/>
          </a:xfrm>
          <a:prstGeom prst="rect">
            <a:avLst/>
          </a:prstGeom>
        </p:spPr>
      </p:pic>
      <p:sp>
        <p:nvSpPr>
          <p:cNvPr id="16" name="文本框 20">
            <a:extLst>
              <a:ext uri="{FF2B5EF4-FFF2-40B4-BE49-F238E27FC236}">
                <a16:creationId xmlns:a16="http://schemas.microsoft.com/office/drawing/2014/main" id="{594785EA-C2A1-532D-74E4-0D5506BA45E9}"/>
              </a:ext>
            </a:extLst>
          </p:cNvPr>
          <p:cNvSpPr txBox="1"/>
          <p:nvPr/>
        </p:nvSpPr>
        <p:spPr>
          <a:xfrm>
            <a:off x="11412529" y="1950360"/>
            <a:ext cx="45563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(4)</a:t>
            </a:r>
            <a:endParaRPr lang="zh-CN" altLang="en-US" dirty="0"/>
          </a:p>
        </p:txBody>
      </p:sp>
      <p:sp>
        <p:nvSpPr>
          <p:cNvPr id="17" name="文本框 20">
            <a:extLst>
              <a:ext uri="{FF2B5EF4-FFF2-40B4-BE49-F238E27FC236}">
                <a16:creationId xmlns:a16="http://schemas.microsoft.com/office/drawing/2014/main" id="{95CB913E-5FA5-06D9-D5F5-F871CFFB102D}"/>
              </a:ext>
            </a:extLst>
          </p:cNvPr>
          <p:cNvSpPr txBox="1"/>
          <p:nvPr/>
        </p:nvSpPr>
        <p:spPr>
          <a:xfrm>
            <a:off x="11412529" y="3119027"/>
            <a:ext cx="45563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(5)</a:t>
            </a:r>
            <a:endParaRPr lang="zh-CN" altLang="en-US" dirty="0"/>
          </a:p>
        </p:txBody>
      </p:sp>
      <p:sp>
        <p:nvSpPr>
          <p:cNvPr id="18" name="文本框 20">
            <a:extLst>
              <a:ext uri="{FF2B5EF4-FFF2-40B4-BE49-F238E27FC236}">
                <a16:creationId xmlns:a16="http://schemas.microsoft.com/office/drawing/2014/main" id="{B6B54C8D-6E63-1021-67F3-9BA903FF1E10}"/>
              </a:ext>
            </a:extLst>
          </p:cNvPr>
          <p:cNvSpPr txBox="1"/>
          <p:nvPr/>
        </p:nvSpPr>
        <p:spPr>
          <a:xfrm>
            <a:off x="11412529" y="5166250"/>
            <a:ext cx="45563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(6)</a:t>
            </a:r>
            <a:endParaRPr lang="zh-CN" altLang="en-US" dirty="0"/>
          </a:p>
        </p:txBody>
      </p:sp>
    </p:spTree>
    <p:extLst>
      <p:ext uri="{BB962C8B-B14F-4D97-AF65-F5344CB8AC3E}">
        <p14:creationId xmlns:p14="http://schemas.microsoft.com/office/powerpoint/2010/main" val="42715906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95CD-60F1-2914-406D-6C650A3CFC02}"/>
            </a:ext>
          </a:extLst>
        </p:cNvPr>
        <p:cNvGrpSpPr/>
        <p:nvPr/>
      </p:nvGrpSpPr>
      <p:grpSpPr>
        <a:xfrm>
          <a:off x="0" y="0"/>
          <a:ext cx="0" cy="0"/>
          <a:chOff x="0" y="0"/>
          <a:chExt cx="0" cy="0"/>
        </a:xfrm>
      </p:grpSpPr>
      <p:sp>
        <p:nvSpPr>
          <p:cNvPr id="182" name="object 2">
            <a:extLst>
              <a:ext uri="{FF2B5EF4-FFF2-40B4-BE49-F238E27FC236}">
                <a16:creationId xmlns:a16="http://schemas.microsoft.com/office/drawing/2014/main" id="{9CB3BB82-EB53-67A5-1A4C-E0C956FB474A}"/>
              </a:ext>
            </a:extLst>
          </p:cNvPr>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86" name="object 3">
            <a:extLst>
              <a:ext uri="{FF2B5EF4-FFF2-40B4-BE49-F238E27FC236}">
                <a16:creationId xmlns:a16="http://schemas.microsoft.com/office/drawing/2014/main" id="{E19D91BD-4922-AFE3-A0B4-E70522ACD317}"/>
              </a:ext>
            </a:extLst>
          </p:cNvPr>
          <p:cNvGrpSpPr/>
          <p:nvPr/>
        </p:nvGrpSpPr>
        <p:grpSpPr>
          <a:xfrm>
            <a:off x="-1" y="-1"/>
            <a:ext cx="12192000" cy="603504"/>
            <a:chOff x="0" y="0"/>
            <a:chExt cx="12191999" cy="603503"/>
          </a:xfrm>
        </p:grpSpPr>
        <p:sp>
          <p:nvSpPr>
            <p:cNvPr id="183" name="object 4">
              <a:extLst>
                <a:ext uri="{FF2B5EF4-FFF2-40B4-BE49-F238E27FC236}">
                  <a16:creationId xmlns:a16="http://schemas.microsoft.com/office/drawing/2014/main" id="{C5A95EE4-4475-B82D-ECF0-3907C56183CD}"/>
                </a:ext>
              </a:extLst>
            </p:cNvPr>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84" name="object 5">
              <a:extLst>
                <a:ext uri="{FF2B5EF4-FFF2-40B4-BE49-F238E27FC236}">
                  <a16:creationId xmlns:a16="http://schemas.microsoft.com/office/drawing/2014/main" id="{204EA04B-BC02-6C64-7412-F069A05B7B17}"/>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185" name="object 6">
              <a:extLst>
                <a:ext uri="{FF2B5EF4-FFF2-40B4-BE49-F238E27FC236}">
                  <a16:creationId xmlns:a16="http://schemas.microsoft.com/office/drawing/2014/main" id="{3E5637A9-6247-3C6D-C94A-470C89EEDE92}"/>
                </a:ext>
              </a:extLst>
            </p:cNvPr>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189" name="object 7">
            <a:extLst>
              <a:ext uri="{FF2B5EF4-FFF2-40B4-BE49-F238E27FC236}">
                <a16:creationId xmlns:a16="http://schemas.microsoft.com/office/drawing/2014/main" id="{090E2330-3E46-A120-1B5F-3347B72CC0EF}"/>
              </a:ext>
            </a:extLst>
          </p:cNvPr>
          <p:cNvGrpSpPr/>
          <p:nvPr/>
        </p:nvGrpSpPr>
        <p:grpSpPr>
          <a:xfrm>
            <a:off x="-1" y="0"/>
            <a:ext cx="12192000" cy="603504"/>
            <a:chOff x="0" y="0"/>
            <a:chExt cx="12191999" cy="603502"/>
          </a:xfrm>
        </p:grpSpPr>
        <p:sp>
          <p:nvSpPr>
            <p:cNvPr id="187" name="object 8">
              <a:extLst>
                <a:ext uri="{FF2B5EF4-FFF2-40B4-BE49-F238E27FC236}">
                  <a16:creationId xmlns:a16="http://schemas.microsoft.com/office/drawing/2014/main" id="{4E29F9E8-69C1-18F3-198E-B53987C06B04}"/>
                </a:ext>
              </a:extLst>
            </p:cNvPr>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88" name="object 9">
              <a:extLst>
                <a:ext uri="{FF2B5EF4-FFF2-40B4-BE49-F238E27FC236}">
                  <a16:creationId xmlns:a16="http://schemas.microsoft.com/office/drawing/2014/main" id="{7F4D3F9C-2CE4-BB67-9CEB-8F5D8BF3ADB8}"/>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190" name="object 10">
            <a:extLst>
              <a:ext uri="{FF2B5EF4-FFF2-40B4-BE49-F238E27FC236}">
                <a16:creationId xmlns:a16="http://schemas.microsoft.com/office/drawing/2014/main" id="{0927EAF2-A752-4127-0149-2EF7970367E8}"/>
              </a:ext>
            </a:extLst>
          </p:cNvPr>
          <p:cNvSpPr txBox="1">
            <a:spLocks noGrp="1"/>
          </p:cNvSpPr>
          <p:nvPr>
            <p:ph type="ctr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91" name="object 11">
            <a:extLst>
              <a:ext uri="{FF2B5EF4-FFF2-40B4-BE49-F238E27FC236}">
                <a16:creationId xmlns:a16="http://schemas.microsoft.com/office/drawing/2014/main" id="{6AB85BAC-F8CE-3997-BBBC-2D197BA4BB63}"/>
              </a:ext>
            </a:extLst>
          </p:cNvPr>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192" name="object 12">
            <a:extLst>
              <a:ext uri="{FF2B5EF4-FFF2-40B4-BE49-F238E27FC236}">
                <a16:creationId xmlns:a16="http://schemas.microsoft.com/office/drawing/2014/main" id="{D7FAB883-1146-19FA-01A1-E07AA6771794}"/>
              </a:ext>
            </a:extLst>
          </p:cNvPr>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95" name="object 13">
            <a:extLst>
              <a:ext uri="{FF2B5EF4-FFF2-40B4-BE49-F238E27FC236}">
                <a16:creationId xmlns:a16="http://schemas.microsoft.com/office/drawing/2014/main" id="{C3869776-6C80-75E7-4CC0-CCFE277FBBB2}"/>
              </a:ext>
            </a:extLst>
          </p:cNvPr>
          <p:cNvGrpSpPr/>
          <p:nvPr/>
        </p:nvGrpSpPr>
        <p:grpSpPr>
          <a:xfrm>
            <a:off x="5017008" y="531875"/>
            <a:ext cx="2152650" cy="1040131"/>
            <a:chOff x="0" y="0"/>
            <a:chExt cx="2152649" cy="1040129"/>
          </a:xfrm>
        </p:grpSpPr>
        <p:sp>
          <p:nvSpPr>
            <p:cNvPr id="193" name="object 14">
              <a:extLst>
                <a:ext uri="{FF2B5EF4-FFF2-40B4-BE49-F238E27FC236}">
                  <a16:creationId xmlns:a16="http://schemas.microsoft.com/office/drawing/2014/main" id="{8C304DC5-006E-BDED-B678-88DF696E249B}"/>
                </a:ext>
              </a:extLst>
            </p:cNvPr>
            <p:cNvSpPr/>
            <p:nvPr/>
          </p:nvSpPr>
          <p:spPr>
            <a:xfrm>
              <a:off x="293816" y="618716"/>
              <a:ext cx="1561972"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94" name="object 15">
              <a:extLst>
                <a:ext uri="{FF2B5EF4-FFF2-40B4-BE49-F238E27FC236}">
                  <a16:creationId xmlns:a16="http://schemas.microsoft.com/office/drawing/2014/main" id="{9D4948C4-EFE7-1534-ECFB-68362C1544F0}"/>
                </a:ext>
              </a:extLst>
            </p:cNvPr>
            <p:cNvSpPr/>
            <p:nvPr/>
          </p:nvSpPr>
          <p:spPr>
            <a:xfrm>
              <a:off x="-1" y="-1"/>
              <a:ext cx="2152650" cy="1040131"/>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96" name="object 16">
            <a:extLst>
              <a:ext uri="{FF2B5EF4-FFF2-40B4-BE49-F238E27FC236}">
                <a16:creationId xmlns:a16="http://schemas.microsoft.com/office/drawing/2014/main" id="{C0977AB9-B86C-435E-027C-D041603213AE}"/>
              </a:ext>
            </a:extLst>
          </p:cNvPr>
          <p:cNvSpPr txBox="1"/>
          <p:nvPr/>
        </p:nvSpPr>
        <p:spPr>
          <a:xfrm>
            <a:off x="5321046" y="695196"/>
            <a:ext cx="15494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Method</a:t>
            </a:r>
          </a:p>
        </p:txBody>
      </p:sp>
      <p:pic>
        <p:nvPicPr>
          <p:cNvPr id="6" name="图片 5">
            <a:extLst>
              <a:ext uri="{FF2B5EF4-FFF2-40B4-BE49-F238E27FC236}">
                <a16:creationId xmlns:a16="http://schemas.microsoft.com/office/drawing/2014/main" id="{412EB166-646A-8EE3-3097-736DE12D4573}"/>
              </a:ext>
            </a:extLst>
          </p:cNvPr>
          <p:cNvPicPr>
            <a:picLocks noChangeAspect="1"/>
          </p:cNvPicPr>
          <p:nvPr/>
        </p:nvPicPr>
        <p:blipFill>
          <a:blip r:embed="rId9"/>
          <a:stretch>
            <a:fillRect/>
          </a:stretch>
        </p:blipFill>
        <p:spPr>
          <a:xfrm>
            <a:off x="5817631" y="1852189"/>
            <a:ext cx="5829300" cy="390525"/>
          </a:xfrm>
          <a:prstGeom prst="rect">
            <a:avLst/>
          </a:prstGeom>
        </p:spPr>
      </p:pic>
      <p:pic>
        <p:nvPicPr>
          <p:cNvPr id="9" name="图片 8" descr="文本&#10;&#10;AI 生成的内容可能不正确。">
            <a:extLst>
              <a:ext uri="{FF2B5EF4-FFF2-40B4-BE49-F238E27FC236}">
                <a16:creationId xmlns:a16="http://schemas.microsoft.com/office/drawing/2014/main" id="{6D6CDB7A-40C3-C1D9-7AC4-A370D425DAB9}"/>
              </a:ext>
            </a:extLst>
          </p:cNvPr>
          <p:cNvPicPr>
            <a:picLocks noChangeAspect="1"/>
          </p:cNvPicPr>
          <p:nvPr/>
        </p:nvPicPr>
        <p:blipFill>
          <a:blip r:embed="rId10"/>
          <a:stretch>
            <a:fillRect/>
          </a:stretch>
        </p:blipFill>
        <p:spPr>
          <a:xfrm>
            <a:off x="7495251" y="2695804"/>
            <a:ext cx="2474059" cy="603506"/>
          </a:xfrm>
          <a:prstGeom prst="rect">
            <a:avLst/>
          </a:prstGeom>
        </p:spPr>
      </p:pic>
      <p:pic>
        <p:nvPicPr>
          <p:cNvPr id="12" name="图片 11" descr="卡通人物&#10;&#10;AI 生成的内容可能不正确。">
            <a:extLst>
              <a:ext uri="{FF2B5EF4-FFF2-40B4-BE49-F238E27FC236}">
                <a16:creationId xmlns:a16="http://schemas.microsoft.com/office/drawing/2014/main" id="{1CF0A3C8-FC3F-0E44-37B7-379325D8E753}"/>
              </a:ext>
            </a:extLst>
          </p:cNvPr>
          <p:cNvPicPr>
            <a:picLocks noChangeAspect="1"/>
          </p:cNvPicPr>
          <p:nvPr/>
        </p:nvPicPr>
        <p:blipFill>
          <a:blip r:embed="rId11"/>
          <a:stretch>
            <a:fillRect/>
          </a:stretch>
        </p:blipFill>
        <p:spPr>
          <a:xfrm>
            <a:off x="7697551" y="3817476"/>
            <a:ext cx="2069459" cy="322271"/>
          </a:xfrm>
          <a:prstGeom prst="rect">
            <a:avLst/>
          </a:prstGeom>
        </p:spPr>
      </p:pic>
      <p:pic>
        <p:nvPicPr>
          <p:cNvPr id="15" name="图片 14" descr="文本, 信件&#10;&#10;AI 生成的内容可能不正确。">
            <a:extLst>
              <a:ext uri="{FF2B5EF4-FFF2-40B4-BE49-F238E27FC236}">
                <a16:creationId xmlns:a16="http://schemas.microsoft.com/office/drawing/2014/main" id="{C6E67791-8888-98A1-1C01-1A0CF1EECF81}"/>
              </a:ext>
            </a:extLst>
          </p:cNvPr>
          <p:cNvPicPr>
            <a:picLocks noChangeAspect="1"/>
          </p:cNvPicPr>
          <p:nvPr/>
        </p:nvPicPr>
        <p:blipFill>
          <a:blip r:embed="rId12"/>
          <a:stretch>
            <a:fillRect/>
          </a:stretch>
        </p:blipFill>
        <p:spPr>
          <a:xfrm>
            <a:off x="6848006" y="4557965"/>
            <a:ext cx="3731475" cy="960740"/>
          </a:xfrm>
          <a:prstGeom prst="rect">
            <a:avLst/>
          </a:prstGeom>
        </p:spPr>
      </p:pic>
      <p:pic>
        <p:nvPicPr>
          <p:cNvPr id="19" name="图片 18" descr="图示&#10;&#10;AI 生成的内容可能不正确。">
            <a:extLst>
              <a:ext uri="{FF2B5EF4-FFF2-40B4-BE49-F238E27FC236}">
                <a16:creationId xmlns:a16="http://schemas.microsoft.com/office/drawing/2014/main" id="{41C9D101-E32F-5C71-D575-E2555A36DFFA}"/>
              </a:ext>
            </a:extLst>
          </p:cNvPr>
          <p:cNvPicPr>
            <a:picLocks noChangeAspect="1"/>
          </p:cNvPicPr>
          <p:nvPr/>
        </p:nvPicPr>
        <p:blipFill>
          <a:blip r:embed="rId13"/>
          <a:stretch>
            <a:fillRect/>
          </a:stretch>
        </p:blipFill>
        <p:spPr>
          <a:xfrm>
            <a:off x="179526" y="1300866"/>
            <a:ext cx="5530633" cy="4632951"/>
          </a:xfrm>
          <a:prstGeom prst="rect">
            <a:avLst/>
          </a:prstGeom>
        </p:spPr>
      </p:pic>
      <p:sp>
        <p:nvSpPr>
          <p:cNvPr id="20" name="文本框 20">
            <a:extLst>
              <a:ext uri="{FF2B5EF4-FFF2-40B4-BE49-F238E27FC236}">
                <a16:creationId xmlns:a16="http://schemas.microsoft.com/office/drawing/2014/main" id="{F4C53EFB-C32D-6808-E7C7-B6E641C565CE}"/>
              </a:ext>
            </a:extLst>
          </p:cNvPr>
          <p:cNvSpPr txBox="1"/>
          <p:nvPr/>
        </p:nvSpPr>
        <p:spPr>
          <a:xfrm>
            <a:off x="11754403" y="2767976"/>
            <a:ext cx="45563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(8)</a:t>
            </a:r>
            <a:endParaRPr lang="zh-CN" altLang="en-US" dirty="0"/>
          </a:p>
        </p:txBody>
      </p:sp>
      <p:sp>
        <p:nvSpPr>
          <p:cNvPr id="21" name="文本框 20">
            <a:extLst>
              <a:ext uri="{FF2B5EF4-FFF2-40B4-BE49-F238E27FC236}">
                <a16:creationId xmlns:a16="http://schemas.microsoft.com/office/drawing/2014/main" id="{6B2E88E0-8CAA-D764-7C76-EB17BF0B72A5}"/>
              </a:ext>
            </a:extLst>
          </p:cNvPr>
          <p:cNvSpPr txBox="1"/>
          <p:nvPr/>
        </p:nvSpPr>
        <p:spPr>
          <a:xfrm>
            <a:off x="11791586" y="3739637"/>
            <a:ext cx="45563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(9)</a:t>
            </a:r>
            <a:endParaRPr lang="zh-CN" altLang="en-US" dirty="0"/>
          </a:p>
        </p:txBody>
      </p:sp>
      <p:sp>
        <p:nvSpPr>
          <p:cNvPr id="22" name="文本框 20">
            <a:extLst>
              <a:ext uri="{FF2B5EF4-FFF2-40B4-BE49-F238E27FC236}">
                <a16:creationId xmlns:a16="http://schemas.microsoft.com/office/drawing/2014/main" id="{683D21E2-15C5-7CCB-DB32-61E126F85308}"/>
              </a:ext>
            </a:extLst>
          </p:cNvPr>
          <p:cNvSpPr txBox="1"/>
          <p:nvPr/>
        </p:nvSpPr>
        <p:spPr>
          <a:xfrm>
            <a:off x="11646931" y="4838280"/>
            <a:ext cx="56311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(10)</a:t>
            </a:r>
            <a:endParaRPr lang="zh-CN" altLang="en-US" dirty="0"/>
          </a:p>
        </p:txBody>
      </p:sp>
      <p:sp>
        <p:nvSpPr>
          <p:cNvPr id="23" name="文本框 20">
            <a:extLst>
              <a:ext uri="{FF2B5EF4-FFF2-40B4-BE49-F238E27FC236}">
                <a16:creationId xmlns:a16="http://schemas.microsoft.com/office/drawing/2014/main" id="{EC8E0FE5-1D28-4706-3A26-CCDFC9D70ECD}"/>
              </a:ext>
            </a:extLst>
          </p:cNvPr>
          <p:cNvSpPr txBox="1"/>
          <p:nvPr/>
        </p:nvSpPr>
        <p:spPr>
          <a:xfrm>
            <a:off x="11754403" y="1852189"/>
            <a:ext cx="45563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(7)</a:t>
            </a:r>
            <a:endParaRPr lang="zh-CN" altLang="en-US" dirty="0"/>
          </a:p>
        </p:txBody>
      </p:sp>
    </p:spTree>
    <p:extLst>
      <p:ext uri="{BB962C8B-B14F-4D97-AF65-F5344CB8AC3E}">
        <p14:creationId xmlns:p14="http://schemas.microsoft.com/office/powerpoint/2010/main" val="14083760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ECCA8-7784-E9AE-825F-F192FA98AAA4}"/>
            </a:ext>
          </a:extLst>
        </p:cNvPr>
        <p:cNvGrpSpPr/>
        <p:nvPr/>
      </p:nvGrpSpPr>
      <p:grpSpPr>
        <a:xfrm>
          <a:off x="0" y="0"/>
          <a:ext cx="0" cy="0"/>
          <a:chOff x="0" y="0"/>
          <a:chExt cx="0" cy="0"/>
        </a:xfrm>
      </p:grpSpPr>
      <p:sp>
        <p:nvSpPr>
          <p:cNvPr id="182" name="object 2">
            <a:extLst>
              <a:ext uri="{FF2B5EF4-FFF2-40B4-BE49-F238E27FC236}">
                <a16:creationId xmlns:a16="http://schemas.microsoft.com/office/drawing/2014/main" id="{F8D4FB32-A077-3E33-9D27-FA95B10F477C}"/>
              </a:ext>
            </a:extLst>
          </p:cNvPr>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186" name="object 3">
            <a:extLst>
              <a:ext uri="{FF2B5EF4-FFF2-40B4-BE49-F238E27FC236}">
                <a16:creationId xmlns:a16="http://schemas.microsoft.com/office/drawing/2014/main" id="{F1946769-2B2D-3646-C016-7C6830A4C075}"/>
              </a:ext>
            </a:extLst>
          </p:cNvPr>
          <p:cNvGrpSpPr/>
          <p:nvPr/>
        </p:nvGrpSpPr>
        <p:grpSpPr>
          <a:xfrm>
            <a:off x="-1" y="-1"/>
            <a:ext cx="12192000" cy="603504"/>
            <a:chOff x="0" y="0"/>
            <a:chExt cx="12191999" cy="603503"/>
          </a:xfrm>
        </p:grpSpPr>
        <p:sp>
          <p:nvSpPr>
            <p:cNvPr id="183" name="object 4">
              <a:extLst>
                <a:ext uri="{FF2B5EF4-FFF2-40B4-BE49-F238E27FC236}">
                  <a16:creationId xmlns:a16="http://schemas.microsoft.com/office/drawing/2014/main" id="{281F6F90-19B0-7863-C574-FE1912FABBB6}"/>
                </a:ext>
              </a:extLst>
            </p:cNvPr>
            <p:cNvSpPr/>
            <p:nvPr/>
          </p:nvSpPr>
          <p:spPr>
            <a:xfrm>
              <a:off x="-1" y="0"/>
              <a:ext cx="12192000" cy="603503"/>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184" name="object 5">
              <a:extLst>
                <a:ext uri="{FF2B5EF4-FFF2-40B4-BE49-F238E27FC236}">
                  <a16:creationId xmlns:a16="http://schemas.microsoft.com/office/drawing/2014/main" id="{A75DFF20-6ECF-C28A-0303-A840DB9E0401}"/>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sp>
          <p:nvSpPr>
            <p:cNvPr id="185" name="object 6">
              <a:extLst>
                <a:ext uri="{FF2B5EF4-FFF2-40B4-BE49-F238E27FC236}">
                  <a16:creationId xmlns:a16="http://schemas.microsoft.com/office/drawing/2014/main" id="{9D9B3122-6EAD-3B3B-3114-9971561DA4DF}"/>
                </a:ext>
              </a:extLst>
            </p:cNvPr>
            <p:cNvSpPr/>
            <p:nvPr/>
          </p:nvSpPr>
          <p:spPr>
            <a:xfrm>
              <a:off x="11756136" y="-1"/>
              <a:ext cx="374904" cy="504445"/>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grpSp>
      <p:grpSp>
        <p:nvGrpSpPr>
          <p:cNvPr id="189" name="object 7">
            <a:extLst>
              <a:ext uri="{FF2B5EF4-FFF2-40B4-BE49-F238E27FC236}">
                <a16:creationId xmlns:a16="http://schemas.microsoft.com/office/drawing/2014/main" id="{4753E75F-85C8-F45B-CFB5-1C2E6EE11837}"/>
              </a:ext>
            </a:extLst>
          </p:cNvPr>
          <p:cNvGrpSpPr/>
          <p:nvPr/>
        </p:nvGrpSpPr>
        <p:grpSpPr>
          <a:xfrm>
            <a:off x="-1" y="0"/>
            <a:ext cx="12192000" cy="603504"/>
            <a:chOff x="0" y="0"/>
            <a:chExt cx="12191999" cy="603502"/>
          </a:xfrm>
        </p:grpSpPr>
        <p:sp>
          <p:nvSpPr>
            <p:cNvPr id="187" name="object 8">
              <a:extLst>
                <a:ext uri="{FF2B5EF4-FFF2-40B4-BE49-F238E27FC236}">
                  <a16:creationId xmlns:a16="http://schemas.microsoft.com/office/drawing/2014/main" id="{2B18FF3A-34B8-DD53-0BBF-F50CD6F02305}"/>
                </a:ext>
              </a:extLst>
            </p:cNvPr>
            <p:cNvSpPr/>
            <p:nvPr/>
          </p:nvSpPr>
          <p:spPr>
            <a:xfrm>
              <a:off x="-1" y="0"/>
              <a:ext cx="12192000" cy="603503"/>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188" name="object 9">
              <a:extLst>
                <a:ext uri="{FF2B5EF4-FFF2-40B4-BE49-F238E27FC236}">
                  <a16:creationId xmlns:a16="http://schemas.microsoft.com/office/drawing/2014/main" id="{CE8BEA8C-EE02-CB9B-945C-67DF2973D90A}"/>
                </a:ext>
              </a:extLst>
            </p:cNvPr>
            <p:cNvSpPr/>
            <p:nvPr/>
          </p:nvSpPr>
          <p:spPr>
            <a:xfrm>
              <a:off x="565402" y="126491"/>
              <a:ext cx="1888237" cy="464820"/>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sp>
        <p:nvSpPr>
          <p:cNvPr id="190" name="object 10">
            <a:extLst>
              <a:ext uri="{FF2B5EF4-FFF2-40B4-BE49-F238E27FC236}">
                <a16:creationId xmlns:a16="http://schemas.microsoft.com/office/drawing/2014/main" id="{B5C741A7-0F9C-6ABD-4541-D885C73D0171}"/>
              </a:ext>
            </a:extLst>
          </p:cNvPr>
          <p:cNvSpPr txBox="1">
            <a:spLocks noGrp="1"/>
          </p:cNvSpPr>
          <p:nvPr>
            <p:ph type="ctr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91" name="object 11">
            <a:extLst>
              <a:ext uri="{FF2B5EF4-FFF2-40B4-BE49-F238E27FC236}">
                <a16:creationId xmlns:a16="http://schemas.microsoft.com/office/drawing/2014/main" id="{ECD1766B-78C0-6056-2A76-6EE2C2A22C7F}"/>
              </a:ext>
            </a:extLst>
          </p:cNvPr>
          <p:cNvSpPr/>
          <p:nvPr/>
        </p:nvSpPr>
        <p:spPr>
          <a:xfrm>
            <a:off x="11782042" y="-1"/>
            <a:ext cx="339852" cy="504446"/>
          </a:xfrm>
          <a:prstGeom prst="rect">
            <a:avLst/>
          </a:prstGeom>
          <a:blipFill>
            <a:blip r:embed="rId5"/>
            <a:stretch>
              <a:fillRect/>
            </a:stretch>
          </a:blipFill>
          <a:ln w="12700">
            <a:miter lim="400000"/>
          </a:ln>
        </p:spPr>
        <p:txBody>
          <a:bodyPr lIns="0" tIns="0" rIns="0" bIns="0"/>
          <a:lstStyle/>
          <a:p>
            <a:endParaRPr/>
          </a:p>
        </p:txBody>
      </p:sp>
      <p:sp>
        <p:nvSpPr>
          <p:cNvPr id="192" name="object 12">
            <a:extLst>
              <a:ext uri="{FF2B5EF4-FFF2-40B4-BE49-F238E27FC236}">
                <a16:creationId xmlns:a16="http://schemas.microsoft.com/office/drawing/2014/main" id="{2440B472-5B11-B779-B4AB-52D675F86C5D}"/>
              </a:ext>
            </a:extLst>
          </p:cNvPr>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195" name="object 13">
            <a:extLst>
              <a:ext uri="{FF2B5EF4-FFF2-40B4-BE49-F238E27FC236}">
                <a16:creationId xmlns:a16="http://schemas.microsoft.com/office/drawing/2014/main" id="{FCC4C925-FA75-571E-AAA6-3DDBE7895478}"/>
              </a:ext>
            </a:extLst>
          </p:cNvPr>
          <p:cNvGrpSpPr/>
          <p:nvPr/>
        </p:nvGrpSpPr>
        <p:grpSpPr>
          <a:xfrm>
            <a:off x="5017008" y="531875"/>
            <a:ext cx="2152650" cy="1040131"/>
            <a:chOff x="0" y="0"/>
            <a:chExt cx="2152649" cy="1040129"/>
          </a:xfrm>
        </p:grpSpPr>
        <p:sp>
          <p:nvSpPr>
            <p:cNvPr id="193" name="object 14">
              <a:extLst>
                <a:ext uri="{FF2B5EF4-FFF2-40B4-BE49-F238E27FC236}">
                  <a16:creationId xmlns:a16="http://schemas.microsoft.com/office/drawing/2014/main" id="{ECB13D06-7110-57DB-E793-69A8895AE8CA}"/>
                </a:ext>
              </a:extLst>
            </p:cNvPr>
            <p:cNvSpPr/>
            <p:nvPr/>
          </p:nvSpPr>
          <p:spPr>
            <a:xfrm>
              <a:off x="293816" y="618716"/>
              <a:ext cx="1561972" cy="15451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sp>
          <p:nvSpPr>
            <p:cNvPr id="194" name="object 15">
              <a:extLst>
                <a:ext uri="{FF2B5EF4-FFF2-40B4-BE49-F238E27FC236}">
                  <a16:creationId xmlns:a16="http://schemas.microsoft.com/office/drawing/2014/main" id="{450630AE-E514-4176-F422-90B28E970A11}"/>
                </a:ext>
              </a:extLst>
            </p:cNvPr>
            <p:cNvSpPr/>
            <p:nvPr/>
          </p:nvSpPr>
          <p:spPr>
            <a:xfrm>
              <a:off x="-1" y="-1"/>
              <a:ext cx="2152650" cy="1040131"/>
            </a:xfrm>
            <a:prstGeom prst="rect">
              <a:avLst/>
            </a:prstGeom>
            <a:blipFill rotWithShape="1">
              <a:blip r:embed="rId8"/>
              <a:srcRect/>
              <a:stretch>
                <a:fillRect/>
              </a:stretch>
            </a:blipFill>
            <a:ln w="12700" cap="flat">
              <a:noFill/>
              <a:miter lim="400000"/>
            </a:ln>
            <a:effectLst/>
          </p:spPr>
          <p:txBody>
            <a:bodyPr wrap="square" lIns="0" tIns="0" rIns="0" bIns="0" numCol="1" anchor="t">
              <a:noAutofit/>
            </a:bodyPr>
            <a:lstStyle/>
            <a:p>
              <a:endParaRPr/>
            </a:p>
          </p:txBody>
        </p:sp>
      </p:grpSp>
      <p:sp>
        <p:nvSpPr>
          <p:cNvPr id="196" name="object 16">
            <a:extLst>
              <a:ext uri="{FF2B5EF4-FFF2-40B4-BE49-F238E27FC236}">
                <a16:creationId xmlns:a16="http://schemas.microsoft.com/office/drawing/2014/main" id="{2BF1879D-BAC1-B373-B7F8-CFC0DB4CC79B}"/>
              </a:ext>
            </a:extLst>
          </p:cNvPr>
          <p:cNvSpPr txBox="1"/>
          <p:nvPr/>
        </p:nvSpPr>
        <p:spPr>
          <a:xfrm>
            <a:off x="5321046" y="695196"/>
            <a:ext cx="15494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Method</a:t>
            </a:r>
          </a:p>
        </p:txBody>
      </p:sp>
      <p:pic>
        <p:nvPicPr>
          <p:cNvPr id="19" name="图片 18" descr="图示&#10;&#10;AI 生成的内容可能不正确。">
            <a:extLst>
              <a:ext uri="{FF2B5EF4-FFF2-40B4-BE49-F238E27FC236}">
                <a16:creationId xmlns:a16="http://schemas.microsoft.com/office/drawing/2014/main" id="{50E8541D-7C6A-EFC9-4209-9E16267503A8}"/>
              </a:ext>
            </a:extLst>
          </p:cNvPr>
          <p:cNvPicPr>
            <a:picLocks noChangeAspect="1"/>
          </p:cNvPicPr>
          <p:nvPr/>
        </p:nvPicPr>
        <p:blipFill>
          <a:blip r:embed="rId9"/>
          <a:stretch>
            <a:fillRect/>
          </a:stretch>
        </p:blipFill>
        <p:spPr>
          <a:xfrm>
            <a:off x="179526" y="1300866"/>
            <a:ext cx="5530633" cy="4632951"/>
          </a:xfrm>
          <a:prstGeom prst="rect">
            <a:avLst/>
          </a:prstGeom>
        </p:spPr>
      </p:pic>
      <p:pic>
        <p:nvPicPr>
          <p:cNvPr id="2" name="图片 1">
            <a:extLst>
              <a:ext uri="{FF2B5EF4-FFF2-40B4-BE49-F238E27FC236}">
                <a16:creationId xmlns:a16="http://schemas.microsoft.com/office/drawing/2014/main" id="{F6682358-A412-142B-9D5C-4B50B4474F40}"/>
              </a:ext>
            </a:extLst>
          </p:cNvPr>
          <p:cNvPicPr>
            <a:picLocks noChangeAspect="1"/>
          </p:cNvPicPr>
          <p:nvPr/>
        </p:nvPicPr>
        <p:blipFill>
          <a:blip r:embed="rId10"/>
          <a:stretch>
            <a:fillRect/>
          </a:stretch>
        </p:blipFill>
        <p:spPr>
          <a:xfrm>
            <a:off x="5873435" y="1518983"/>
            <a:ext cx="5245280" cy="410203"/>
          </a:xfrm>
          <a:prstGeom prst="rect">
            <a:avLst/>
          </a:prstGeom>
        </p:spPr>
      </p:pic>
      <p:pic>
        <p:nvPicPr>
          <p:cNvPr id="4" name="图片 3" descr="图示, 文本, 示意图&#10;&#10;AI 生成的内容可能不正确。">
            <a:extLst>
              <a:ext uri="{FF2B5EF4-FFF2-40B4-BE49-F238E27FC236}">
                <a16:creationId xmlns:a16="http://schemas.microsoft.com/office/drawing/2014/main" id="{1C030165-C4B0-D89A-67B7-AB69F4AFBAAF}"/>
              </a:ext>
            </a:extLst>
          </p:cNvPr>
          <p:cNvPicPr>
            <a:picLocks noChangeAspect="1"/>
          </p:cNvPicPr>
          <p:nvPr/>
        </p:nvPicPr>
        <p:blipFill>
          <a:blip r:embed="rId11"/>
          <a:stretch>
            <a:fillRect/>
          </a:stretch>
        </p:blipFill>
        <p:spPr>
          <a:xfrm>
            <a:off x="5830112" y="2258365"/>
            <a:ext cx="6080710" cy="873941"/>
          </a:xfrm>
          <a:prstGeom prst="rect">
            <a:avLst/>
          </a:prstGeom>
        </p:spPr>
      </p:pic>
      <p:pic>
        <p:nvPicPr>
          <p:cNvPr id="7" name="图片 6" descr="文本&#10;&#10;AI 生成的内容可能不正确。">
            <a:extLst>
              <a:ext uri="{FF2B5EF4-FFF2-40B4-BE49-F238E27FC236}">
                <a16:creationId xmlns:a16="http://schemas.microsoft.com/office/drawing/2014/main" id="{2E120AC2-E087-C26C-DC0E-8629A12D5B76}"/>
              </a:ext>
            </a:extLst>
          </p:cNvPr>
          <p:cNvPicPr>
            <a:picLocks noChangeAspect="1"/>
          </p:cNvPicPr>
          <p:nvPr/>
        </p:nvPicPr>
        <p:blipFill>
          <a:blip r:embed="rId12"/>
          <a:stretch>
            <a:fillRect/>
          </a:stretch>
        </p:blipFill>
        <p:spPr>
          <a:xfrm>
            <a:off x="5830112" y="3397622"/>
            <a:ext cx="3858437" cy="842084"/>
          </a:xfrm>
          <a:prstGeom prst="rect">
            <a:avLst/>
          </a:prstGeom>
        </p:spPr>
      </p:pic>
      <p:pic>
        <p:nvPicPr>
          <p:cNvPr id="10" name="图片 9" descr="形状&#10;&#10;AI 生成的内容可能不正确。">
            <a:extLst>
              <a:ext uri="{FF2B5EF4-FFF2-40B4-BE49-F238E27FC236}">
                <a16:creationId xmlns:a16="http://schemas.microsoft.com/office/drawing/2014/main" id="{BAA70613-4CE3-3CA5-7765-7279E06A9F05}"/>
              </a:ext>
            </a:extLst>
          </p:cNvPr>
          <p:cNvPicPr>
            <a:picLocks noChangeAspect="1"/>
          </p:cNvPicPr>
          <p:nvPr/>
        </p:nvPicPr>
        <p:blipFill>
          <a:blip r:embed="rId13"/>
          <a:stretch>
            <a:fillRect/>
          </a:stretch>
        </p:blipFill>
        <p:spPr>
          <a:xfrm>
            <a:off x="5873435" y="4333994"/>
            <a:ext cx="5017007" cy="906344"/>
          </a:xfrm>
          <a:prstGeom prst="rect">
            <a:avLst/>
          </a:prstGeom>
        </p:spPr>
      </p:pic>
      <p:pic>
        <p:nvPicPr>
          <p:cNvPr id="13" name="图片 12">
            <a:extLst>
              <a:ext uri="{FF2B5EF4-FFF2-40B4-BE49-F238E27FC236}">
                <a16:creationId xmlns:a16="http://schemas.microsoft.com/office/drawing/2014/main" id="{843BFD53-0892-BD41-DD05-449C89572168}"/>
              </a:ext>
            </a:extLst>
          </p:cNvPr>
          <p:cNvPicPr>
            <a:picLocks noChangeAspect="1"/>
          </p:cNvPicPr>
          <p:nvPr/>
        </p:nvPicPr>
        <p:blipFill>
          <a:blip r:embed="rId14"/>
          <a:stretch>
            <a:fillRect/>
          </a:stretch>
        </p:blipFill>
        <p:spPr>
          <a:xfrm>
            <a:off x="5873435" y="5455317"/>
            <a:ext cx="5418306" cy="420079"/>
          </a:xfrm>
          <a:prstGeom prst="rect">
            <a:avLst/>
          </a:prstGeom>
        </p:spPr>
      </p:pic>
      <p:sp>
        <p:nvSpPr>
          <p:cNvPr id="14" name="文本框 20">
            <a:extLst>
              <a:ext uri="{FF2B5EF4-FFF2-40B4-BE49-F238E27FC236}">
                <a16:creationId xmlns:a16="http://schemas.microsoft.com/office/drawing/2014/main" id="{FAFAC040-D0E6-1A82-FA6B-3E0E91344517}"/>
              </a:ext>
            </a:extLst>
          </p:cNvPr>
          <p:cNvSpPr txBox="1"/>
          <p:nvPr/>
        </p:nvSpPr>
        <p:spPr>
          <a:xfrm>
            <a:off x="11637749" y="2533431"/>
            <a:ext cx="56311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(12)</a:t>
            </a:r>
            <a:endParaRPr lang="zh-CN" altLang="en-US" dirty="0"/>
          </a:p>
        </p:txBody>
      </p:sp>
      <p:sp>
        <p:nvSpPr>
          <p:cNvPr id="16" name="文本框 20">
            <a:extLst>
              <a:ext uri="{FF2B5EF4-FFF2-40B4-BE49-F238E27FC236}">
                <a16:creationId xmlns:a16="http://schemas.microsoft.com/office/drawing/2014/main" id="{20C7AB98-CBC1-CEA9-CD32-EBB145D71358}"/>
              </a:ext>
            </a:extLst>
          </p:cNvPr>
          <p:cNvSpPr txBox="1"/>
          <p:nvPr/>
        </p:nvSpPr>
        <p:spPr>
          <a:xfrm>
            <a:off x="11567929" y="4463357"/>
            <a:ext cx="56311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(14)</a:t>
            </a:r>
            <a:endParaRPr lang="zh-CN" altLang="en-US" dirty="0"/>
          </a:p>
        </p:txBody>
      </p:sp>
      <p:sp>
        <p:nvSpPr>
          <p:cNvPr id="18" name="文本框 20">
            <a:extLst>
              <a:ext uri="{FF2B5EF4-FFF2-40B4-BE49-F238E27FC236}">
                <a16:creationId xmlns:a16="http://schemas.microsoft.com/office/drawing/2014/main" id="{E232CE65-2C1F-5A14-3CF9-FB710BCD5293}"/>
              </a:ext>
            </a:extLst>
          </p:cNvPr>
          <p:cNvSpPr txBox="1"/>
          <p:nvPr/>
        </p:nvSpPr>
        <p:spPr>
          <a:xfrm>
            <a:off x="11558783" y="3569153"/>
            <a:ext cx="56311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(13)</a:t>
            </a:r>
            <a:endParaRPr lang="zh-CN" altLang="en-US" dirty="0"/>
          </a:p>
        </p:txBody>
      </p:sp>
      <p:sp>
        <p:nvSpPr>
          <p:cNvPr id="20" name="文本框 20">
            <a:extLst>
              <a:ext uri="{FF2B5EF4-FFF2-40B4-BE49-F238E27FC236}">
                <a16:creationId xmlns:a16="http://schemas.microsoft.com/office/drawing/2014/main" id="{6247D1EB-7BEB-BBCF-F581-B9245BF1477D}"/>
              </a:ext>
            </a:extLst>
          </p:cNvPr>
          <p:cNvSpPr txBox="1"/>
          <p:nvPr/>
        </p:nvSpPr>
        <p:spPr>
          <a:xfrm>
            <a:off x="11558783" y="5455317"/>
            <a:ext cx="56311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(15)</a:t>
            </a:r>
            <a:endParaRPr lang="zh-CN" altLang="en-US" dirty="0"/>
          </a:p>
        </p:txBody>
      </p:sp>
      <p:sp>
        <p:nvSpPr>
          <p:cNvPr id="21" name="文本框 20">
            <a:extLst>
              <a:ext uri="{FF2B5EF4-FFF2-40B4-BE49-F238E27FC236}">
                <a16:creationId xmlns:a16="http://schemas.microsoft.com/office/drawing/2014/main" id="{58D24AE6-3DE1-15EC-463E-9684921A2273}"/>
              </a:ext>
            </a:extLst>
          </p:cNvPr>
          <p:cNvSpPr txBox="1"/>
          <p:nvPr/>
        </p:nvSpPr>
        <p:spPr>
          <a:xfrm>
            <a:off x="11567929" y="1446963"/>
            <a:ext cx="56311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sz="2000" b="1">
                <a:latin typeface="Times New Roman"/>
                <a:ea typeface="Times New Roman"/>
                <a:cs typeface="Times New Roman"/>
                <a:sym typeface="Times New Roman"/>
              </a:defRPr>
            </a:pPr>
            <a:r>
              <a:rPr lang="en-US" dirty="0">
                <a:latin typeface="+mj-lt"/>
                <a:ea typeface="+mj-ea"/>
                <a:cs typeface="+mj-cs"/>
                <a:sym typeface="Helvetica"/>
              </a:rPr>
              <a:t>(11)</a:t>
            </a:r>
            <a:endParaRPr lang="zh-CN" altLang="en-US" dirty="0"/>
          </a:p>
        </p:txBody>
      </p:sp>
    </p:spTree>
    <p:extLst>
      <p:ext uri="{BB962C8B-B14F-4D97-AF65-F5344CB8AC3E}">
        <p14:creationId xmlns:p14="http://schemas.microsoft.com/office/powerpoint/2010/main" val="417270701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27" name="object 3"/>
          <p:cNvGrpSpPr/>
          <p:nvPr/>
        </p:nvGrpSpPr>
        <p:grpSpPr>
          <a:xfrm>
            <a:off x="-1" y="-1"/>
            <a:ext cx="12192000" cy="603504"/>
            <a:chOff x="0" y="0"/>
            <a:chExt cx="12191999" cy="603503"/>
          </a:xfrm>
        </p:grpSpPr>
        <p:sp>
          <p:nvSpPr>
            <p:cNvPr id="224" name="object 4"/>
            <p:cNvSpPr/>
            <p:nvPr/>
          </p:nvSpPr>
          <p:spPr>
            <a:xfrm>
              <a:off x="-1" y="0"/>
              <a:ext cx="12192000" cy="603503"/>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endParaRPr/>
            </a:p>
          </p:txBody>
        </p:sp>
        <p:sp>
          <p:nvSpPr>
            <p:cNvPr id="225" name="object 5"/>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26" name="object 6"/>
            <p:cNvSpPr/>
            <p:nvPr/>
          </p:nvSpPr>
          <p:spPr>
            <a:xfrm>
              <a:off x="11756136" y="-1"/>
              <a:ext cx="374904" cy="504445"/>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grpSp>
        <p:nvGrpSpPr>
          <p:cNvPr id="230" name="object 7"/>
          <p:cNvGrpSpPr/>
          <p:nvPr/>
        </p:nvGrpSpPr>
        <p:grpSpPr>
          <a:xfrm>
            <a:off x="-1" y="0"/>
            <a:ext cx="12192000" cy="603504"/>
            <a:chOff x="0" y="0"/>
            <a:chExt cx="12191999" cy="603502"/>
          </a:xfrm>
        </p:grpSpPr>
        <p:sp>
          <p:nvSpPr>
            <p:cNvPr id="228" name="object 8"/>
            <p:cNvSpPr/>
            <p:nvPr/>
          </p:nvSpPr>
          <p:spPr>
            <a:xfrm>
              <a:off x="-1" y="0"/>
              <a:ext cx="12192000" cy="603503"/>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sp>
          <p:nvSpPr>
            <p:cNvPr id="229" name="object 9"/>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grpSp>
      <p:sp>
        <p:nvSpPr>
          <p:cNvPr id="231"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32" name="object 11"/>
          <p:cNvSpPr/>
          <p:nvPr/>
        </p:nvSpPr>
        <p:spPr>
          <a:xfrm>
            <a:off x="11782042" y="-1"/>
            <a:ext cx="339852" cy="504446"/>
          </a:xfrm>
          <a:prstGeom prst="rect">
            <a:avLst/>
          </a:prstGeom>
          <a:blipFill>
            <a:blip r:embed="rId4"/>
            <a:stretch>
              <a:fillRect/>
            </a:stretch>
          </a:blipFill>
          <a:ln w="12700">
            <a:miter lim="400000"/>
          </a:ln>
        </p:spPr>
        <p:txBody>
          <a:bodyPr lIns="0" tIns="0" rIns="0" bIns="0"/>
          <a:lstStyle/>
          <a:p>
            <a:endParaRPr/>
          </a:p>
        </p:txBody>
      </p:sp>
      <p:sp>
        <p:nvSpPr>
          <p:cNvPr id="233"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36" name="object 13"/>
          <p:cNvGrpSpPr/>
          <p:nvPr/>
        </p:nvGrpSpPr>
        <p:grpSpPr>
          <a:xfrm>
            <a:off x="4535423" y="531875"/>
            <a:ext cx="3117343" cy="1040131"/>
            <a:chOff x="0" y="0"/>
            <a:chExt cx="3117342" cy="1040129"/>
          </a:xfrm>
        </p:grpSpPr>
        <p:sp>
          <p:nvSpPr>
            <p:cNvPr id="234" name="object 14"/>
            <p:cNvSpPr/>
            <p:nvPr/>
          </p:nvSpPr>
          <p:spPr>
            <a:xfrm>
              <a:off x="293915" y="618716"/>
              <a:ext cx="2521900" cy="154510"/>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35" name="object 15"/>
            <p:cNvSpPr/>
            <p:nvPr/>
          </p:nvSpPr>
          <p:spPr>
            <a:xfrm>
              <a:off x="0" y="0"/>
              <a:ext cx="3117343" cy="104013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grpSp>
      <p:sp>
        <p:nvSpPr>
          <p:cNvPr id="237" name="object 16"/>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Experiments</a:t>
            </a:r>
          </a:p>
        </p:txBody>
      </p:sp>
      <p:pic>
        <p:nvPicPr>
          <p:cNvPr id="6" name="图片 5" descr="表格&#10;&#10;AI 生成的内容可能不正确。">
            <a:extLst>
              <a:ext uri="{FF2B5EF4-FFF2-40B4-BE49-F238E27FC236}">
                <a16:creationId xmlns:a16="http://schemas.microsoft.com/office/drawing/2014/main" id="{C8387008-AF90-FC94-5786-76F42C1223A3}"/>
              </a:ext>
            </a:extLst>
          </p:cNvPr>
          <p:cNvPicPr>
            <a:picLocks noChangeAspect="1"/>
          </p:cNvPicPr>
          <p:nvPr/>
        </p:nvPicPr>
        <p:blipFill>
          <a:blip r:embed="rId8"/>
          <a:stretch>
            <a:fillRect/>
          </a:stretch>
        </p:blipFill>
        <p:spPr>
          <a:xfrm>
            <a:off x="2100262" y="2105025"/>
            <a:ext cx="7991475" cy="264795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D7C05-B917-F6AB-9DBD-5D2A0AE683EA}"/>
            </a:ext>
          </a:extLst>
        </p:cNvPr>
        <p:cNvGrpSpPr/>
        <p:nvPr/>
      </p:nvGrpSpPr>
      <p:grpSpPr>
        <a:xfrm>
          <a:off x="0" y="0"/>
          <a:ext cx="0" cy="0"/>
          <a:chOff x="0" y="0"/>
          <a:chExt cx="0" cy="0"/>
        </a:xfrm>
      </p:grpSpPr>
      <p:sp>
        <p:nvSpPr>
          <p:cNvPr id="223" name="object 2">
            <a:extLst>
              <a:ext uri="{FF2B5EF4-FFF2-40B4-BE49-F238E27FC236}">
                <a16:creationId xmlns:a16="http://schemas.microsoft.com/office/drawing/2014/main" id="{E399FDEB-F6BD-8BF3-599B-42E44B2B6B41}"/>
              </a:ext>
            </a:extLst>
          </p:cNvPr>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82294" algn="r">
              <a:lnSpc>
                <a:spcPts val="800"/>
              </a:lnSpc>
              <a:defRPr sz="1200" b="1" spc="30">
                <a:solidFill>
                  <a:srgbClr val="FFFFFF"/>
                </a:solidFill>
                <a:latin typeface="Arial"/>
                <a:ea typeface="Arial"/>
                <a:cs typeface="Arial"/>
                <a:sym typeface="Arial"/>
              </a:defRPr>
            </a:pPr>
            <a:r>
              <a:t>AT</a:t>
            </a:r>
            <a:r>
              <a:rPr spc="55"/>
              <a:t>AI</a:t>
            </a:r>
          </a:p>
          <a:p>
            <a:pPr>
              <a:lnSpc>
                <a:spcPts val="1100"/>
              </a:lnSpc>
              <a:tabLst>
                <a:tab pos="10375900" algn="l"/>
              </a:tabLst>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spc="-225" baseline="-28000">
                <a:solidFill>
                  <a:srgbClr val="D9D9D9"/>
                </a:solidFill>
              </a:rPr>
              <a:t>A</a:t>
            </a:r>
            <a:r>
              <a:rPr spc="-254" baseline="-28000">
                <a:solidFill>
                  <a:srgbClr val="D9D9D9"/>
                </a:solidFill>
              </a:rPr>
              <a:t>d</a:t>
            </a:r>
            <a:r>
              <a:rPr spc="-165" baseline="-28000">
                <a:solidFill>
                  <a:srgbClr val="D9D9D9"/>
                </a:solidFill>
              </a:rPr>
              <a:t>v</a:t>
            </a:r>
            <a:r>
              <a:rPr spc="-187" baseline="-28000">
                <a:solidFill>
                  <a:srgbClr val="D9D9D9"/>
                </a:solidFill>
              </a:rPr>
              <a:t>a</a:t>
            </a:r>
            <a:r>
              <a:rPr spc="-195" baseline="-28000">
                <a:solidFill>
                  <a:srgbClr val="D9D9D9"/>
                </a:solidFill>
              </a:rPr>
              <a:t>n</a:t>
            </a:r>
            <a:r>
              <a:rPr spc="-187" baseline="-28000">
                <a:solidFill>
                  <a:srgbClr val="D9D9D9"/>
                </a:solidFill>
              </a:rPr>
              <a:t>c</a:t>
            </a:r>
            <a:r>
              <a:rPr spc="-232" baseline="-28000">
                <a:solidFill>
                  <a:srgbClr val="D9D9D9"/>
                </a:solidFill>
              </a:rPr>
              <a:t>e</a:t>
            </a:r>
            <a:r>
              <a:rPr spc="37" baseline="-28000">
                <a:solidFill>
                  <a:srgbClr val="D9D9D9"/>
                </a:solidFill>
              </a:rPr>
              <a:t>d</a:t>
            </a:r>
            <a:r>
              <a:rPr spc="-359" baseline="-28000">
                <a:solidFill>
                  <a:srgbClr val="D9D9D9"/>
                </a:solidFill>
              </a:rPr>
              <a:t>T</a:t>
            </a:r>
            <a:r>
              <a:rPr spc="-232" baseline="-28000">
                <a:solidFill>
                  <a:srgbClr val="D9D9D9"/>
                </a:solidFill>
              </a:rPr>
              <a:t>e</a:t>
            </a:r>
            <a:r>
              <a:rPr spc="-187" baseline="-28000">
                <a:solidFill>
                  <a:srgbClr val="D9D9D9"/>
                </a:solidFill>
              </a:rPr>
              <a:t>c</a:t>
            </a:r>
            <a:r>
              <a:rPr spc="-195" baseline="-28000">
                <a:solidFill>
                  <a:srgbClr val="D9D9D9"/>
                </a:solidFill>
              </a:rPr>
              <a:t>hn</a:t>
            </a:r>
            <a:r>
              <a:rPr spc="-150" baseline="-28000">
                <a:solidFill>
                  <a:srgbClr val="D9D9D9"/>
                </a:solidFill>
              </a:rPr>
              <a:t>i</a:t>
            </a:r>
            <a:r>
              <a:rPr spc="-254" baseline="-28000">
                <a:solidFill>
                  <a:srgbClr val="D9D9D9"/>
                </a:solidFill>
              </a:rPr>
              <a:t>q</a:t>
            </a:r>
            <a:r>
              <a:rPr spc="-225" baseline="-28000">
                <a:solidFill>
                  <a:srgbClr val="D9D9D9"/>
                </a:solidFill>
              </a:rPr>
              <a:t>u</a:t>
            </a:r>
            <a:r>
              <a:rPr spc="75" baseline="-28000">
                <a:solidFill>
                  <a:srgbClr val="D9D9D9"/>
                </a:solidFill>
              </a:rPr>
              <a:t>e</a:t>
            </a:r>
            <a:r>
              <a:rPr spc="-254" baseline="-28000">
                <a:solidFill>
                  <a:srgbClr val="D9D9D9"/>
                </a:solidFill>
              </a:rPr>
              <a:t>o</a:t>
            </a:r>
            <a:r>
              <a:rPr spc="-82" baseline="-28000">
                <a:solidFill>
                  <a:srgbClr val="D9D9D9"/>
                </a:solidFill>
              </a:rPr>
              <a:t>f</a:t>
            </a:r>
            <a:endParaRPr baseline="-28000"/>
          </a:p>
          <a:p>
            <a:pPr>
              <a:lnSpc>
                <a:spcPts val="1700"/>
              </a:lnSpc>
              <a:tabLst>
                <a:tab pos="10375900" algn="l"/>
              </a:tabLst>
              <a:defRPr sz="2200" spc="-247" baseline="-3999">
                <a:solidFill>
                  <a:srgbClr val="FFFFFF"/>
                </a:solidFill>
                <a:latin typeface="Trebuchet MS"/>
                <a:ea typeface="Trebuchet MS"/>
                <a:cs typeface="Trebuchet MS"/>
                <a:sym typeface="Trebuchet MS"/>
              </a:defRPr>
            </a:pPr>
            <a:r>
              <a:t>of</a:t>
            </a:r>
            <a:r>
              <a:rPr spc="-382"/>
              <a:t> </a:t>
            </a:r>
            <a:r>
              <a:rPr spc="-292"/>
              <a:t>Technology	</a:t>
            </a:r>
            <a:r>
              <a:rPr sz="1000" spc="-104" baseline="0">
                <a:solidFill>
                  <a:srgbClr val="D9D9D9"/>
                </a:solidFill>
              </a:rPr>
              <a:t>Artificial</a:t>
            </a:r>
            <a:r>
              <a:rPr sz="1000" spc="25" baseline="0">
                <a:solidFill>
                  <a:srgbClr val="D9D9D9"/>
                </a:solidFill>
              </a:rPr>
              <a:t> </a:t>
            </a:r>
            <a:r>
              <a:rPr sz="1000" spc="-104" baseline="0">
                <a:solidFill>
                  <a:srgbClr val="D9D9D9"/>
                </a:solidFill>
              </a:rPr>
              <a:t>Intelligence</a:t>
            </a:r>
          </a:p>
        </p:txBody>
      </p:sp>
      <p:grpSp>
        <p:nvGrpSpPr>
          <p:cNvPr id="227" name="object 3">
            <a:extLst>
              <a:ext uri="{FF2B5EF4-FFF2-40B4-BE49-F238E27FC236}">
                <a16:creationId xmlns:a16="http://schemas.microsoft.com/office/drawing/2014/main" id="{EE9B08E8-6F51-CE2B-0C7F-77DCA69BFAA1}"/>
              </a:ext>
            </a:extLst>
          </p:cNvPr>
          <p:cNvGrpSpPr/>
          <p:nvPr/>
        </p:nvGrpSpPr>
        <p:grpSpPr>
          <a:xfrm>
            <a:off x="-1" y="-1"/>
            <a:ext cx="12192000" cy="603504"/>
            <a:chOff x="0" y="0"/>
            <a:chExt cx="12191999" cy="603503"/>
          </a:xfrm>
        </p:grpSpPr>
        <p:sp>
          <p:nvSpPr>
            <p:cNvPr id="224" name="object 4">
              <a:extLst>
                <a:ext uri="{FF2B5EF4-FFF2-40B4-BE49-F238E27FC236}">
                  <a16:creationId xmlns:a16="http://schemas.microsoft.com/office/drawing/2014/main" id="{3D8471A0-B61F-15C8-F2CB-9B6D714522F7}"/>
                </a:ext>
              </a:extLst>
            </p:cNvPr>
            <p:cNvSpPr/>
            <p:nvPr/>
          </p:nvSpPr>
          <p:spPr>
            <a:xfrm>
              <a:off x="-1" y="0"/>
              <a:ext cx="12192000" cy="603503"/>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endParaRPr/>
            </a:p>
          </p:txBody>
        </p:sp>
        <p:sp>
          <p:nvSpPr>
            <p:cNvPr id="225" name="object 5">
              <a:extLst>
                <a:ext uri="{FF2B5EF4-FFF2-40B4-BE49-F238E27FC236}">
                  <a16:creationId xmlns:a16="http://schemas.microsoft.com/office/drawing/2014/main" id="{9DFBD482-4B3E-6BC7-9B79-CA209C671921}"/>
                </a:ext>
              </a:extLst>
            </p:cNvPr>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sp>
          <p:nvSpPr>
            <p:cNvPr id="226" name="object 6">
              <a:extLst>
                <a:ext uri="{FF2B5EF4-FFF2-40B4-BE49-F238E27FC236}">
                  <a16:creationId xmlns:a16="http://schemas.microsoft.com/office/drawing/2014/main" id="{EF534462-1250-F898-4193-7198A50250E1}"/>
                </a:ext>
              </a:extLst>
            </p:cNvPr>
            <p:cNvSpPr/>
            <p:nvPr/>
          </p:nvSpPr>
          <p:spPr>
            <a:xfrm>
              <a:off x="11756136" y="-1"/>
              <a:ext cx="374904" cy="504445"/>
            </a:xfrm>
            <a:prstGeom prst="rect">
              <a:avLst/>
            </a:prstGeom>
            <a:blipFill rotWithShape="1">
              <a:blip r:embed="rId4"/>
              <a:srcRect/>
              <a:stretch>
                <a:fillRect/>
              </a:stretch>
            </a:blipFill>
            <a:ln w="12700" cap="flat">
              <a:noFill/>
              <a:miter lim="400000"/>
            </a:ln>
            <a:effectLst/>
          </p:spPr>
          <p:txBody>
            <a:bodyPr wrap="square" lIns="0" tIns="0" rIns="0" bIns="0" numCol="1" anchor="t">
              <a:noAutofit/>
            </a:bodyPr>
            <a:lstStyle/>
            <a:p>
              <a:endParaRPr/>
            </a:p>
          </p:txBody>
        </p:sp>
      </p:grpSp>
      <p:grpSp>
        <p:nvGrpSpPr>
          <p:cNvPr id="230" name="object 7">
            <a:extLst>
              <a:ext uri="{FF2B5EF4-FFF2-40B4-BE49-F238E27FC236}">
                <a16:creationId xmlns:a16="http://schemas.microsoft.com/office/drawing/2014/main" id="{75DC2FF5-B4EC-4001-F1F6-5D0E014377B1}"/>
              </a:ext>
            </a:extLst>
          </p:cNvPr>
          <p:cNvGrpSpPr/>
          <p:nvPr/>
        </p:nvGrpSpPr>
        <p:grpSpPr>
          <a:xfrm>
            <a:off x="-1" y="0"/>
            <a:ext cx="12192000" cy="603504"/>
            <a:chOff x="0" y="0"/>
            <a:chExt cx="12191999" cy="603502"/>
          </a:xfrm>
        </p:grpSpPr>
        <p:sp>
          <p:nvSpPr>
            <p:cNvPr id="228" name="object 8">
              <a:extLst>
                <a:ext uri="{FF2B5EF4-FFF2-40B4-BE49-F238E27FC236}">
                  <a16:creationId xmlns:a16="http://schemas.microsoft.com/office/drawing/2014/main" id="{E2094F61-9B23-014C-17BC-3DB1117694D7}"/>
                </a:ext>
              </a:extLst>
            </p:cNvPr>
            <p:cNvSpPr/>
            <p:nvPr/>
          </p:nvSpPr>
          <p:spPr>
            <a:xfrm>
              <a:off x="-1" y="0"/>
              <a:ext cx="12192000" cy="603503"/>
            </a:xfrm>
            <a:prstGeom prst="rect">
              <a:avLst/>
            </a:prstGeom>
            <a:blipFill rotWithShape="1">
              <a:blip r:embed="rId5"/>
              <a:srcRect/>
              <a:stretch>
                <a:fillRect/>
              </a:stretch>
            </a:blipFill>
            <a:ln w="12700" cap="flat">
              <a:noFill/>
              <a:miter lim="400000"/>
            </a:ln>
            <a:effectLst/>
          </p:spPr>
          <p:txBody>
            <a:bodyPr wrap="square" lIns="0" tIns="0" rIns="0" bIns="0" numCol="1" anchor="t">
              <a:noAutofit/>
            </a:bodyPr>
            <a:lstStyle/>
            <a:p>
              <a:endParaRPr/>
            </a:p>
          </p:txBody>
        </p:sp>
        <p:sp>
          <p:nvSpPr>
            <p:cNvPr id="229" name="object 9">
              <a:extLst>
                <a:ext uri="{FF2B5EF4-FFF2-40B4-BE49-F238E27FC236}">
                  <a16:creationId xmlns:a16="http://schemas.microsoft.com/office/drawing/2014/main" id="{7B2D1624-63B3-731D-8D97-EDD60544EF31}"/>
                </a:ext>
              </a:extLst>
            </p:cNvPr>
            <p:cNvSpPr/>
            <p:nvPr/>
          </p:nvSpPr>
          <p:spPr>
            <a:xfrm>
              <a:off x="565402" y="126491"/>
              <a:ext cx="1888237" cy="46482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endParaRPr/>
            </a:p>
          </p:txBody>
        </p:sp>
      </p:grpSp>
      <p:sp>
        <p:nvSpPr>
          <p:cNvPr id="231" name="object 10">
            <a:extLst>
              <a:ext uri="{FF2B5EF4-FFF2-40B4-BE49-F238E27FC236}">
                <a16:creationId xmlns:a16="http://schemas.microsoft.com/office/drawing/2014/main" id="{89919DD7-A3BB-F355-1834-D7618EBC5AC3}"/>
              </a:ext>
            </a:extLst>
          </p:cNvPr>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700">
              <a:spcBef>
                <a:spcPts val="100"/>
              </a:spcBef>
              <a:defRPr sz="1500" spc="-275">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32" name="object 11">
            <a:extLst>
              <a:ext uri="{FF2B5EF4-FFF2-40B4-BE49-F238E27FC236}">
                <a16:creationId xmlns:a16="http://schemas.microsoft.com/office/drawing/2014/main" id="{6F17E208-70BA-86CA-F9AF-8DCEEB1BECF9}"/>
              </a:ext>
            </a:extLst>
          </p:cNvPr>
          <p:cNvSpPr/>
          <p:nvPr/>
        </p:nvSpPr>
        <p:spPr>
          <a:xfrm>
            <a:off x="11782042" y="-1"/>
            <a:ext cx="339852" cy="504446"/>
          </a:xfrm>
          <a:prstGeom prst="rect">
            <a:avLst/>
          </a:prstGeom>
          <a:blipFill>
            <a:blip r:embed="rId4"/>
            <a:stretch>
              <a:fillRect/>
            </a:stretch>
          </a:blipFill>
          <a:ln w="12700">
            <a:miter lim="400000"/>
          </a:ln>
        </p:spPr>
        <p:txBody>
          <a:bodyPr lIns="0" tIns="0" rIns="0" bIns="0"/>
          <a:lstStyle/>
          <a:p>
            <a:endParaRPr/>
          </a:p>
        </p:txBody>
      </p:sp>
      <p:sp>
        <p:nvSpPr>
          <p:cNvPr id="233" name="object 12">
            <a:extLst>
              <a:ext uri="{FF2B5EF4-FFF2-40B4-BE49-F238E27FC236}">
                <a16:creationId xmlns:a16="http://schemas.microsoft.com/office/drawing/2014/main" id="{57AF5602-51FF-AA02-1D07-68765C4FE6A2}"/>
              </a:ext>
            </a:extLst>
          </p:cNvPr>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ts val="1300"/>
              </a:lnSpc>
              <a:spcBef>
                <a:spcPts val="100"/>
              </a:spcBef>
              <a:defRPr sz="1200" b="1" spc="45">
                <a:solidFill>
                  <a:srgbClr val="FFFFFF"/>
                </a:solidFill>
                <a:latin typeface="Arial"/>
                <a:ea typeface="Arial"/>
                <a:cs typeface="Arial"/>
                <a:sym typeface="Arial"/>
              </a:defRPr>
            </a:pPr>
            <a:r>
              <a:t>ATAI</a:t>
            </a:r>
          </a:p>
          <a:p>
            <a:pPr indent="12700">
              <a:lnSpc>
                <a:spcPts val="1100"/>
              </a:lnSpc>
              <a:defRPr sz="1000" spc="-120">
                <a:solidFill>
                  <a:srgbClr val="D9D9D9"/>
                </a:solidFill>
                <a:latin typeface="Trebuchet MS"/>
                <a:ea typeface="Trebuchet MS"/>
                <a:cs typeface="Trebuchet MS"/>
                <a:sym typeface="Trebuchet MS"/>
              </a:defRPr>
            </a:pPr>
            <a:r>
              <a:t>AdvancedTechniqueof</a:t>
            </a:r>
          </a:p>
          <a:p>
            <a:pPr indent="12700">
              <a:defRPr sz="1000" spc="-104">
                <a:solidFill>
                  <a:srgbClr val="D9D9D9"/>
                </a:solidFill>
                <a:latin typeface="Trebuchet MS"/>
                <a:ea typeface="Trebuchet MS"/>
                <a:cs typeface="Trebuchet MS"/>
                <a:sym typeface="Trebuchet MS"/>
              </a:defRPr>
            </a:pPr>
            <a:r>
              <a:t>Artificial</a:t>
            </a:r>
            <a:r>
              <a:rPr spc="25"/>
              <a:t> </a:t>
            </a:r>
            <a:r>
              <a:t>Intelligence</a:t>
            </a:r>
          </a:p>
        </p:txBody>
      </p:sp>
      <p:grpSp>
        <p:nvGrpSpPr>
          <p:cNvPr id="236" name="object 13">
            <a:extLst>
              <a:ext uri="{FF2B5EF4-FFF2-40B4-BE49-F238E27FC236}">
                <a16:creationId xmlns:a16="http://schemas.microsoft.com/office/drawing/2014/main" id="{9F1BFBB8-A7B7-59A7-5AF6-D23F21578658}"/>
              </a:ext>
            </a:extLst>
          </p:cNvPr>
          <p:cNvGrpSpPr/>
          <p:nvPr/>
        </p:nvGrpSpPr>
        <p:grpSpPr>
          <a:xfrm>
            <a:off x="4535423" y="531875"/>
            <a:ext cx="3117343" cy="1040131"/>
            <a:chOff x="0" y="0"/>
            <a:chExt cx="3117342" cy="1040129"/>
          </a:xfrm>
        </p:grpSpPr>
        <p:sp>
          <p:nvSpPr>
            <p:cNvPr id="234" name="object 14">
              <a:extLst>
                <a:ext uri="{FF2B5EF4-FFF2-40B4-BE49-F238E27FC236}">
                  <a16:creationId xmlns:a16="http://schemas.microsoft.com/office/drawing/2014/main" id="{6EF17E11-61E3-318F-FA7D-CDE17301832E}"/>
                </a:ext>
              </a:extLst>
            </p:cNvPr>
            <p:cNvSpPr/>
            <p:nvPr/>
          </p:nvSpPr>
          <p:spPr>
            <a:xfrm>
              <a:off x="293915" y="618716"/>
              <a:ext cx="2521900" cy="154510"/>
            </a:xfrm>
            <a:prstGeom prst="rect">
              <a:avLst/>
            </a:prstGeom>
            <a:blipFill rotWithShape="1">
              <a:blip r:embed="rId6"/>
              <a:srcRect/>
              <a:stretch>
                <a:fillRect/>
              </a:stretch>
            </a:blipFill>
            <a:ln w="12700" cap="flat">
              <a:noFill/>
              <a:miter lim="400000"/>
            </a:ln>
            <a:effectLst/>
          </p:spPr>
          <p:txBody>
            <a:bodyPr wrap="square" lIns="0" tIns="0" rIns="0" bIns="0" numCol="1" anchor="t">
              <a:noAutofit/>
            </a:bodyPr>
            <a:lstStyle/>
            <a:p>
              <a:endParaRPr/>
            </a:p>
          </p:txBody>
        </p:sp>
        <p:sp>
          <p:nvSpPr>
            <p:cNvPr id="235" name="object 15">
              <a:extLst>
                <a:ext uri="{FF2B5EF4-FFF2-40B4-BE49-F238E27FC236}">
                  <a16:creationId xmlns:a16="http://schemas.microsoft.com/office/drawing/2014/main" id="{6AFA72BF-2147-3309-139C-91418013FB9A}"/>
                </a:ext>
              </a:extLst>
            </p:cNvPr>
            <p:cNvSpPr/>
            <p:nvPr/>
          </p:nvSpPr>
          <p:spPr>
            <a:xfrm>
              <a:off x="0" y="0"/>
              <a:ext cx="3117343" cy="1040130"/>
            </a:xfrm>
            <a:prstGeom prst="rect">
              <a:avLst/>
            </a:prstGeom>
            <a:blipFill rotWithShape="1">
              <a:blip r:embed="rId7"/>
              <a:srcRect/>
              <a:stretch>
                <a:fillRect/>
              </a:stretch>
            </a:blipFill>
            <a:ln w="12700" cap="flat">
              <a:noFill/>
              <a:miter lim="400000"/>
            </a:ln>
            <a:effectLst/>
          </p:spPr>
          <p:txBody>
            <a:bodyPr wrap="square" lIns="0" tIns="0" rIns="0" bIns="0" numCol="1" anchor="t">
              <a:noAutofit/>
            </a:bodyPr>
            <a:lstStyle/>
            <a:p>
              <a:endParaRPr/>
            </a:p>
          </p:txBody>
        </p:sp>
      </p:grpSp>
      <p:sp>
        <p:nvSpPr>
          <p:cNvPr id="237" name="object 16">
            <a:extLst>
              <a:ext uri="{FF2B5EF4-FFF2-40B4-BE49-F238E27FC236}">
                <a16:creationId xmlns:a16="http://schemas.microsoft.com/office/drawing/2014/main" id="{FEEA3E3C-487A-BF1D-F321-08ACBFE87EFB}"/>
              </a:ext>
            </a:extLst>
          </p:cNvPr>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3600" b="1" spc="-5">
                <a:solidFill>
                  <a:srgbClr val="001F5F"/>
                </a:solidFill>
                <a:latin typeface="Times New Roman"/>
                <a:ea typeface="Times New Roman"/>
                <a:cs typeface="Times New Roman"/>
                <a:sym typeface="Times New Roman"/>
              </a:defRPr>
            </a:lvl1pPr>
          </a:lstStyle>
          <a:p>
            <a:r>
              <a:t>Experiments</a:t>
            </a:r>
          </a:p>
        </p:txBody>
      </p:sp>
      <p:pic>
        <p:nvPicPr>
          <p:cNvPr id="4" name="图片 3" descr="表格&#10;&#10;AI 生成的内容可能不正确。">
            <a:extLst>
              <a:ext uri="{FF2B5EF4-FFF2-40B4-BE49-F238E27FC236}">
                <a16:creationId xmlns:a16="http://schemas.microsoft.com/office/drawing/2014/main" id="{AD6F68AA-5555-D9CB-7743-5BF1FF0E69DC}"/>
              </a:ext>
            </a:extLst>
          </p:cNvPr>
          <p:cNvPicPr>
            <a:picLocks noChangeAspect="1"/>
          </p:cNvPicPr>
          <p:nvPr/>
        </p:nvPicPr>
        <p:blipFill>
          <a:blip r:embed="rId8"/>
          <a:stretch>
            <a:fillRect/>
          </a:stretch>
        </p:blipFill>
        <p:spPr>
          <a:xfrm>
            <a:off x="760" y="1300866"/>
            <a:ext cx="12192000" cy="4566834"/>
          </a:xfrm>
          <a:prstGeom prst="rect">
            <a:avLst/>
          </a:prstGeom>
        </p:spPr>
      </p:pic>
    </p:spTree>
    <p:extLst>
      <p:ext uri="{BB962C8B-B14F-4D97-AF65-F5344CB8AC3E}">
        <p14:creationId xmlns:p14="http://schemas.microsoft.com/office/powerpoint/2010/main" val="161176513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4388</TotalTime>
  <Words>1630</Words>
  <Application>Microsoft Office PowerPoint</Application>
  <PresentationFormat>宽屏</PresentationFormat>
  <Paragraphs>195</Paragraphs>
  <Slides>15</Slides>
  <Notes>11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Arial</vt:lpstr>
      <vt:lpstr>Calibri</vt:lpstr>
      <vt:lpstr>Times New Roman</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WPGHLT</dc:creator>
  <cp:lastModifiedBy>HLT WPG</cp:lastModifiedBy>
  <cp:revision>11</cp:revision>
  <dcterms:modified xsi:type="dcterms:W3CDTF">2026-03-01T10:53:13Z</dcterms:modified>
</cp:coreProperties>
</file>